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1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3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Jeunes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5DA5DA"/>
              </a:solidFill>
              <a:effectLst/>
            </c:spPr>
          </c:dPt>
          <c:dPt>
            <c:idx val="1"/>
            <c:bubble3D val="0"/>
            <c:spPr>
              <a:solidFill>
                <a:srgbClr val="FAA43A"/>
              </a:solidFill>
              <a:effectLst/>
            </c:spPr>
          </c:dPt>
          <c:dPt>
            <c:idx val="2"/>
            <c:bubble3D val="0"/>
            <c:spPr>
              <a:solidFill>
                <a:srgbClr val="60BD68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Jeunes</c:v>
                </c:pt>
                <c:pt idx="1">
                  <c:v>Adultes</c:v>
                </c:pt>
                <c:pt idx="2">
                  <c:v>Féminines</c:v>
                </c:pt>
              </c:strCache>
            </c:strRef>
          </c:cat>
          <c:val>
            <c:numRef>
              <c:f>Sheet1!$B$2:$B$4</c:f>
              <c:numCache>
                <c:ptCount val="3"/>
                <c:pt idx="0">
                  <c:v>170</c:v>
                </c:pt>
                <c:pt idx="1">
                  <c:v>110</c:v>
                </c:pt>
                <c:pt idx="2">
                  <c:v>32</c:v>
                </c:pt>
              </c:numCache>
            </c:numRef>
          </c:val>
        </c:ser>
        <c:firstSliceAng val="0"/>
      </c:pieChart>
      <c:spPr>
        <a:noFill/>
        <a:ln>
          <a:noFill/>
        </a:ln>
        <a:effectLst/>
      </c:spPr>
    </c:plotArea>
    <c:legend>
      <c:legendPos val="r"/>
      <c:overlay val="0"/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Victoires</c:v>
                </c:pt>
              </c:strCache>
            </c:strRef>
          </c:tx>
          <c:spPr>
            <a:solidFill>
              <a:srgbClr val="C0504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Seniors A</c:v>
                  </c:pt>
                  <c:pt idx="1">
                    <c:v>Seniors B</c:v>
                  </c:pt>
                  <c:pt idx="2">
                    <c:v>U18</c:v>
                  </c:pt>
                  <c:pt idx="3">
                    <c:v>U15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14</c:v>
                </c:pt>
                <c:pt idx="1">
                  <c:v>10</c:v>
                </c:pt>
                <c:pt idx="2">
                  <c:v>12</c:v>
                </c:pt>
                <c:pt idx="3">
                  <c:v>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Défaites</c:v>
                </c:pt>
              </c:strCache>
            </c:strRef>
          </c:tx>
          <c:spPr>
            <a:solidFill>
              <a:srgbClr val="4F81B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Seniors A</c:v>
                  </c:pt>
                  <c:pt idx="1">
                    <c:v>Seniors B</c:v>
                  </c:pt>
                  <c:pt idx="2">
                    <c:v>U18</c:v>
                  </c:pt>
                  <c:pt idx="3">
                    <c:v>U15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6</c:v>
                </c:pt>
                <c:pt idx="1">
                  <c:v>8</c:v>
                </c:pt>
                <c:pt idx="2">
                  <c:v>5</c:v>
                </c:pt>
                <c:pt idx="3">
                  <c:v>7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Séances</c:v>
                </c:pt>
              </c:strCache>
            </c:strRef>
          </c:tx>
          <c:spPr>
            <a:solidFill>
              <a:srgbClr val="C0504D"/>
            </a:solidFill>
            <a:ln w="25400" cap="flat">
              <a:solidFill>
                <a:srgbClr val="C0504D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C0504D"/>
              </a:solidFill>
              <a:ln w="9525" cap="flat">
                <a:solidFill>
                  <a:srgbClr val="C0504D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Sheet1!$A$2:$A$10</c:f>
              <c:multiLvlStrCache>
                <c:ptCount val="9"/>
                <c:lvl>
                  <c:pt idx="0">
                    <c:v>Sep</c:v>
                  </c:pt>
                  <c:pt idx="1">
                    <c:v>Oct</c:v>
                  </c:pt>
                  <c:pt idx="2">
                    <c:v>Nov</c:v>
                  </c:pt>
                  <c:pt idx="3">
                    <c:v>Dec</c:v>
                  </c:pt>
                  <c:pt idx="4">
                    <c:v>Jan</c:v>
                  </c:pt>
                  <c:pt idx="5">
                    <c:v>Feb</c:v>
                  </c:pt>
                  <c:pt idx="6">
                    <c:v>Mar</c:v>
                  </c:pt>
                  <c:pt idx="7">
                    <c:v>Apr</c:v>
                  </c:pt>
                  <c:pt idx="8">
                    <c:v>May</c:v>
                  </c:pt>
                </c:lvl>
              </c:multiLvlStrCache>
            </c:multiLvl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16</c:v>
                </c:pt>
                <c:pt idx="1">
                  <c:v>20</c:v>
                </c:pt>
                <c:pt idx="2">
                  <c:v>19</c:v>
                </c:pt>
                <c:pt idx="3">
                  <c:v>15</c:v>
                </c:pt>
                <c:pt idx="4">
                  <c:v>18</c:v>
                </c:pt>
                <c:pt idx="5">
                  <c:v>17</c:v>
                </c:pt>
                <c:pt idx="6">
                  <c:v>21</c:v>
                </c:pt>
                <c:pt idx="7">
                  <c:v>20</c:v>
                </c:pt>
                <c:pt idx="8">
                  <c:v>18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Présences</c:v>
                </c:pt>
              </c:strCache>
            </c:strRef>
          </c:tx>
          <c:spPr>
            <a:solidFill>
              <a:srgbClr val="4F81BD"/>
            </a:solidFill>
            <a:ln w="25400" cap="flat">
              <a:solidFill>
                <a:srgbClr val="4F81BD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4F81BD"/>
              </a:solidFill>
              <a:ln w="9525" cap="flat">
                <a:solidFill>
                  <a:srgbClr val="4F81BD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Sheet1!$A$2:$A$10</c:f>
              <c:multiLvlStrCache>
                <c:ptCount val="9"/>
                <c:lvl>
                  <c:pt idx="0">
                    <c:v>Sep</c:v>
                  </c:pt>
                  <c:pt idx="1">
                    <c:v>Oct</c:v>
                  </c:pt>
                  <c:pt idx="2">
                    <c:v>Nov</c:v>
                  </c:pt>
                  <c:pt idx="3">
                    <c:v>Dec</c:v>
                  </c:pt>
                  <c:pt idx="4">
                    <c:v>Jan</c:v>
                  </c:pt>
                  <c:pt idx="5">
                    <c:v>Feb</c:v>
                  </c:pt>
                  <c:pt idx="6">
                    <c:v>Mar</c:v>
                  </c:pt>
                  <c:pt idx="7">
                    <c:v>Apr</c:v>
                  </c:pt>
                  <c:pt idx="8">
                    <c:v>May</c:v>
                  </c:pt>
                </c:lvl>
              </c:multiLvlStrCache>
            </c:multiLvl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240</c:v>
                </c:pt>
                <c:pt idx="1">
                  <c:v>310</c:v>
                </c:pt>
                <c:pt idx="2">
                  <c:v>295</c:v>
                </c:pt>
                <c:pt idx="3">
                  <c:v>220</c:v>
                </c:pt>
                <c:pt idx="4">
                  <c:v>270</c:v>
                </c:pt>
                <c:pt idx="5">
                  <c:v>260</c:v>
                </c:pt>
                <c:pt idx="6">
                  <c:v>330</c:v>
                </c:pt>
                <c:pt idx="7">
                  <c:v>320</c:v>
                </c:pt>
                <c:pt idx="8">
                  <c:v>295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Ressources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5DA5DA"/>
              </a:solidFill>
              <a:effectLst/>
            </c:spPr>
          </c:dPt>
          <c:dPt>
            <c:idx val="1"/>
            <c:bubble3D val="0"/>
            <c:spPr>
              <a:solidFill>
                <a:srgbClr val="FAA43A"/>
              </a:solidFill>
              <a:effectLst/>
            </c:spPr>
          </c:dPt>
          <c:dPt>
            <c:idx val="2"/>
            <c:bubble3D val="0"/>
            <c:spPr>
              <a:solidFill>
                <a:srgbClr val="60BD68"/>
              </a:solidFill>
              <a:effectLst/>
            </c:spPr>
          </c:dPt>
          <c:dPt>
            <c:idx val="3"/>
            <c:bubble3D val="0"/>
            <c:spPr>
              <a:solidFill>
                <a:srgbClr val="F17CB0"/>
              </a:solidFill>
              <a:effectLst/>
            </c:spPr>
          </c:dPt>
          <c:dPt>
            <c:idx val="4"/>
            <c:bubble3D val="0"/>
            <c:spPr>
              <a:solidFill>
                <a:srgbClr val="B2912F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Cotisations</c:v>
                </c:pt>
                <c:pt idx="1">
                  <c:v>Subventions</c:v>
                </c:pt>
                <c:pt idx="2">
                  <c:v>Sponsoring</c:v>
                </c:pt>
                <c:pt idx="3">
                  <c:v>Événements</c:v>
                </c:pt>
                <c:pt idx="4">
                  <c:v>Autres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24960</c:v>
                </c:pt>
                <c:pt idx="1">
                  <c:v>18000</c:v>
                </c:pt>
                <c:pt idx="2">
                  <c:v>12500</c:v>
                </c:pt>
                <c:pt idx="3">
                  <c:v>9040</c:v>
                </c:pt>
                <c:pt idx="4">
                  <c:v>4000</c:v>
                </c:pt>
              </c:numCache>
            </c:numRef>
          </c:val>
        </c:ser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overlay val="0"/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€</c:v>
                </c:pt>
              </c:strCache>
            </c:strRef>
          </c:tx>
          <c:spPr>
            <a:solidFill>
              <a:srgbClr val="C0504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Encadrement</c:v>
                  </c:pt>
                  <c:pt idx="1">
                    <c:v>Infrastructures</c:v>
                  </c:pt>
                  <c:pt idx="2">
                    <c:v>Matériel</c:v>
                  </c:pt>
                  <c:pt idx="3">
                    <c:v>Déplacements</c:v>
                  </c:pt>
                  <c:pt idx="4">
                    <c:v>Assurance &amp; frais</c:v>
                  </c:pt>
                  <c:pt idx="5">
                    <c:v>Communication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21800</c:v>
                </c:pt>
                <c:pt idx="1">
                  <c:v>14200</c:v>
                </c:pt>
                <c:pt idx="2">
                  <c:v>9600</c:v>
                </c:pt>
                <c:pt idx="3">
                  <c:v>7900</c:v>
                </c:pt>
                <c:pt idx="4">
                  <c:v>9500</c:v>
                </c:pt>
                <c:pt idx="5">
                  <c:v>3200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Crédits visuels : modèle original (composition graphique) – lecoursgratuit.com.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chart" Target="/ppt/charts/chart5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user-Xl5g4jt88FNC9KZf7jBtco4r/e72aa14a1c7744f6ac66d8cb5c6ed4e8/mnt/data/assoc_sport_render/slid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223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0700000">
            <a:off x="-1005840" y="-822960"/>
            <a:ext cx="8778240" cy="2651760"/>
          </a:xfrm>
          <a:prstGeom prst="parallelogram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20700000">
            <a:off x="7315200" y="4297680"/>
            <a:ext cx="5760720" cy="2926080"/>
          </a:xfrm>
          <a:prstGeom prst="parallelogram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5989320"/>
            <a:ext cx="12188952" cy="365760"/>
          </a:xfrm>
          <a:prstGeom prst="rect">
            <a:avLst/>
          </a:prstGeom>
          <a:solidFill>
            <a:srgbClr val="0E2A47">
              <a:alpha val="85000"/>
            </a:srgbClr>
          </a:solidFill>
          <a:ln w="12700">
            <a:solidFill>
              <a:srgbClr val="0E2A4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0"/>
            <a:ext cx="12188952" cy="6355080"/>
          </a:xfrm>
          <a:prstGeom prst="rect">
            <a:avLst/>
          </a:prstGeom>
          <a:solidFill>
            <a:srgbClr val="0B2239">
              <a:alpha val="88000"/>
            </a:srgbClr>
          </a:solidFill>
          <a:ln w="12700">
            <a:solidFill>
              <a:srgbClr val="0B223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54864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Sommaire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640080" y="1115568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 fil conducteur de la saison, en six temps.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40080" y="1600200"/>
            <a:ext cx="5440680" cy="4206240"/>
          </a:xfrm>
          <a:prstGeom prst="roundRect">
            <a:avLst/>
          </a:prstGeom>
          <a:solidFill>
            <a:srgbClr val="0F2E4D">
              <a:alpha val="95000"/>
            </a:srgbClr>
          </a:solidFill>
          <a:ln w="12700">
            <a:solidFill>
              <a:srgbClr val="14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1783080"/>
            <a:ext cx="4892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Séquences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14400" y="2057400"/>
            <a:ext cx="493776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3F4F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Identité et gouvernance</a:t>
            </a:r>
            <a:endParaRPr lang="en-US" sz="18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3F4F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Chiffres clés</a:t>
            </a:r>
            <a:endParaRPr lang="en-US" sz="18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3F4F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Bilan sportif</a:t>
            </a:r>
            <a:endParaRPr lang="en-US" sz="18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3F4F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 Entraînements, encadrement, formation</a:t>
            </a:r>
            <a:endParaRPr lang="en-US" sz="18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3F4F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5. Vie associative, événements, rayonnement</a:t>
            </a:r>
            <a:endParaRPr lang="en-US" sz="18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3F4F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6. Finances, partenaires et perspectives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6446520" y="1600200"/>
            <a:ext cx="5102352" cy="4206240"/>
          </a:xfrm>
          <a:prstGeom prst="roundRect">
            <a:avLst/>
          </a:prstGeom>
          <a:solidFill>
            <a:srgbClr val="0F2E4D">
              <a:alpha val="95000"/>
            </a:srgbClr>
          </a:solidFill>
          <a:ln w="12700">
            <a:solidFill>
              <a:srgbClr val="143A5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720840" y="1783080"/>
            <a:ext cx="4553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Mode d’emploi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720840" y="2057400"/>
            <a:ext cx="457200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 modèle est pensé pour être rempli vite, puis consolidé au fil des relectures.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Remplacer les champs entre crochets [ ... ]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Mettre à jour les graphiques (clic → Modifier les données)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Conserver 5 à 8 indicateurs stables d’une saison à l’autre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0" y="6355080"/>
            <a:ext cx="12188952" cy="502920"/>
          </a:xfrm>
          <a:prstGeom prst="rect">
            <a:avLst/>
          </a:prstGeom>
          <a:solidFill>
            <a:srgbClr val="0E2A47"/>
          </a:solidFill>
          <a:ln w="12700">
            <a:solidFill>
              <a:srgbClr val="0E2A4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" y="6473952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lecoursgratuit.com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583680" y="6473952"/>
            <a:ext cx="51206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Rapport d’activité – Association sportive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223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0700000">
            <a:off x="-1005840" y="-822960"/>
            <a:ext cx="8778240" cy="2651760"/>
          </a:xfrm>
          <a:prstGeom prst="parallelogram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20700000">
            <a:off x="7315200" y="4297680"/>
            <a:ext cx="5760720" cy="2926080"/>
          </a:xfrm>
          <a:prstGeom prst="parallelogram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5989320"/>
            <a:ext cx="12188952" cy="365760"/>
          </a:xfrm>
          <a:prstGeom prst="rect">
            <a:avLst/>
          </a:prstGeom>
          <a:solidFill>
            <a:srgbClr val="0E2A47">
              <a:alpha val="85000"/>
            </a:srgbClr>
          </a:solidFill>
          <a:ln w="12700">
            <a:solidFill>
              <a:srgbClr val="0E2A4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411480"/>
            <a:ext cx="3154680" cy="502920"/>
          </a:xfrm>
          <a:prstGeom prst="round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530352"/>
            <a:ext cx="2788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22960" y="2011680"/>
            <a:ext cx="10789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Identité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868680" y="283464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3F4F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 qui structure le club : mission, valeurs, gouvernance.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0" y="6355080"/>
            <a:ext cx="12188952" cy="502920"/>
          </a:xfrm>
          <a:prstGeom prst="rect">
            <a:avLst/>
          </a:prstGeom>
          <a:solidFill>
            <a:srgbClr val="0E2A47"/>
          </a:solidFill>
          <a:ln w="12700">
            <a:solidFill>
              <a:srgbClr val="0E2A4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48640" y="6473952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lecoursgratuit.com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83680" y="6473952"/>
            <a:ext cx="51206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Rapport d’activité – Association sportive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223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0700000">
            <a:off x="-1005840" y="-822960"/>
            <a:ext cx="8778240" cy="2651760"/>
          </a:xfrm>
          <a:prstGeom prst="parallelogram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20700000">
            <a:off x="7315200" y="4297680"/>
            <a:ext cx="5760720" cy="2926080"/>
          </a:xfrm>
          <a:prstGeom prst="parallelogram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5989320"/>
            <a:ext cx="12188952" cy="365760"/>
          </a:xfrm>
          <a:prstGeom prst="rect">
            <a:avLst/>
          </a:prstGeom>
          <a:solidFill>
            <a:srgbClr val="0E2A47">
              <a:alpha val="85000"/>
            </a:srgbClr>
          </a:solidFill>
          <a:ln w="12700">
            <a:solidFill>
              <a:srgbClr val="0E2A4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0"/>
            <a:ext cx="12188952" cy="6355080"/>
          </a:xfrm>
          <a:prstGeom prst="rect">
            <a:avLst/>
          </a:prstGeom>
          <a:solidFill>
            <a:srgbClr val="0B2239">
              <a:alpha val="88000"/>
            </a:srgbClr>
          </a:solidFill>
          <a:ln w="12700">
            <a:solidFill>
              <a:srgbClr val="0B223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54864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Identité du club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640080" y="1115568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Positionnement, publics, implantation, valeurs.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40080" y="1600200"/>
            <a:ext cx="5760720" cy="4206240"/>
          </a:xfrm>
          <a:prstGeom prst="roundRect">
            <a:avLst/>
          </a:prstGeom>
          <a:solidFill>
            <a:srgbClr val="0F2E4D">
              <a:alpha val="95000"/>
            </a:srgbClr>
          </a:solidFill>
          <a:ln w="12700">
            <a:solidFill>
              <a:srgbClr val="14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1783080"/>
            <a:ext cx="5212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Fiche synthèse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60120" y="2057400"/>
            <a:ext cx="512064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3F4F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Nom : [Nom de l’association]
Discipline : [Sport]
Territoire : [Ville / Région]
Publics : [Jeunes / Adultes / Mixte]
Valeurs : [Respect, progression, collectif]
Affiliation : [Fédération / Ligue]
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6583680" y="1600200"/>
            <a:ext cx="4965192" cy="2057400"/>
          </a:xfrm>
          <a:prstGeom prst="roundRect">
            <a:avLst/>
          </a:prstGeom>
          <a:solidFill>
            <a:srgbClr val="0F2E4D">
              <a:alpha val="95000"/>
            </a:srgbClr>
          </a:solidFill>
          <a:ln w="12700">
            <a:solidFill>
              <a:srgbClr val="143A5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858000" y="1783080"/>
            <a:ext cx="44165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Objectif de la saison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858000" y="2011680"/>
            <a:ext cx="448056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Stabiliser les effectifs</a:t>
            </a:r>
            <a:endParaRPr lang="en-US" sz="16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Renforcer l’encadrement</a:t>
            </a:r>
            <a:endParaRPr lang="en-US" sz="16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Développer la formation</a:t>
            </a:r>
            <a:endParaRPr lang="en-US" sz="16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Améliorer la performance collective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583680" y="3749040"/>
            <a:ext cx="4965192" cy="2057400"/>
          </a:xfrm>
          <a:prstGeom prst="roundRect">
            <a:avLst/>
          </a:prstGeom>
          <a:solidFill>
            <a:srgbClr val="0F2E4D">
              <a:alpha val="95000"/>
            </a:srgbClr>
          </a:solidFill>
          <a:ln w="12700">
            <a:solidFill>
              <a:srgbClr val="143A5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858000" y="3931920"/>
            <a:ext cx="44165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Gouvernance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858000" y="4160520"/>
            <a:ext cx="448056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Président : [Nom]</a:t>
            </a:r>
            <a:endParaRPr lang="en-US" sz="16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Trésorier : [Nom]</a:t>
            </a:r>
            <a:endParaRPr lang="en-US" sz="16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Secrétaire : [Nom]</a:t>
            </a:r>
            <a:endParaRPr lang="en-US" sz="16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Réunions CA : [X] • AG : [date]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0" y="6355080"/>
            <a:ext cx="12188952" cy="502920"/>
          </a:xfrm>
          <a:prstGeom prst="rect">
            <a:avLst/>
          </a:prstGeom>
          <a:solidFill>
            <a:srgbClr val="0E2A47"/>
          </a:solidFill>
          <a:ln w="12700">
            <a:solidFill>
              <a:srgbClr val="0E2A4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48640" y="6473952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lecoursgratuit.com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583680" y="6473952"/>
            <a:ext cx="51206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Rapport d’activité – Association sportive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223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0700000">
            <a:off x="-1005840" y="-822960"/>
            <a:ext cx="8778240" cy="2651760"/>
          </a:xfrm>
          <a:prstGeom prst="parallelogram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20700000">
            <a:off x="7315200" y="4297680"/>
            <a:ext cx="5760720" cy="2926080"/>
          </a:xfrm>
          <a:prstGeom prst="parallelogram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5989320"/>
            <a:ext cx="12188952" cy="365760"/>
          </a:xfrm>
          <a:prstGeom prst="rect">
            <a:avLst/>
          </a:prstGeom>
          <a:solidFill>
            <a:srgbClr val="0E2A47">
              <a:alpha val="85000"/>
            </a:srgbClr>
          </a:solidFill>
          <a:ln w="12700">
            <a:solidFill>
              <a:srgbClr val="0E2A4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411480"/>
            <a:ext cx="3154680" cy="502920"/>
          </a:xfrm>
          <a:prstGeom prst="round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530352"/>
            <a:ext cx="2788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22960" y="2011680"/>
            <a:ext cx="10789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Chiffres clés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868680" y="283464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3F4F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Les repères simples qui racontent la saison.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0" y="6355080"/>
            <a:ext cx="12188952" cy="502920"/>
          </a:xfrm>
          <a:prstGeom prst="rect">
            <a:avLst/>
          </a:prstGeom>
          <a:solidFill>
            <a:srgbClr val="0E2A47"/>
          </a:solidFill>
          <a:ln w="12700">
            <a:solidFill>
              <a:srgbClr val="0E2A4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48640" y="6473952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lecoursgratuit.com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83680" y="6473952"/>
            <a:ext cx="51206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Rapport d’activité – Association sportive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223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0700000">
            <a:off x="-1005840" y="-822960"/>
            <a:ext cx="8778240" cy="2651760"/>
          </a:xfrm>
          <a:prstGeom prst="parallelogram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20700000">
            <a:off x="7315200" y="4297680"/>
            <a:ext cx="5760720" cy="2926080"/>
          </a:xfrm>
          <a:prstGeom prst="parallelogram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5989320"/>
            <a:ext cx="12188952" cy="365760"/>
          </a:xfrm>
          <a:prstGeom prst="rect">
            <a:avLst/>
          </a:prstGeom>
          <a:solidFill>
            <a:srgbClr val="0E2A47">
              <a:alpha val="85000"/>
            </a:srgbClr>
          </a:solidFill>
          <a:ln w="12700">
            <a:solidFill>
              <a:srgbClr val="0E2A4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0"/>
            <a:ext cx="12188952" cy="6355080"/>
          </a:xfrm>
          <a:prstGeom prst="rect">
            <a:avLst/>
          </a:prstGeom>
          <a:solidFill>
            <a:srgbClr val="0B2239">
              <a:alpha val="88000"/>
            </a:srgbClr>
          </a:solidFill>
          <a:ln w="12700">
            <a:solidFill>
              <a:srgbClr val="0B223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54864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Tableau de bord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640080" y="1115568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Quelques indicateurs stables, lisibles en une minute.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40080" y="1645920"/>
            <a:ext cx="2743200" cy="1554480"/>
          </a:xfrm>
          <a:prstGeom prst="roundRect">
            <a:avLst/>
          </a:prstGeom>
          <a:solidFill>
            <a:srgbClr val="0F2E4D"/>
          </a:solidFill>
          <a:ln w="12700">
            <a:solidFill>
              <a:srgbClr val="14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68680" y="182880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Licenciés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868680" y="2148840"/>
            <a:ext cx="2286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312</a:t>
            </a:r>
            <a:endParaRPr lang="en-US" sz="3400" dirty="0"/>
          </a:p>
        </p:txBody>
      </p:sp>
      <p:sp>
        <p:nvSpPr>
          <p:cNvPr id="11" name="Text 9"/>
          <p:cNvSpPr/>
          <p:nvPr/>
        </p:nvSpPr>
        <p:spPr>
          <a:xfrm>
            <a:off x="868680" y="278892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3F4F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dont 96 nouveaux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611880" y="1645920"/>
            <a:ext cx="2743200" cy="1554480"/>
          </a:xfrm>
          <a:prstGeom prst="roundRect">
            <a:avLst/>
          </a:prstGeom>
          <a:solidFill>
            <a:srgbClr val="0F2E4D"/>
          </a:solidFill>
          <a:ln w="12700">
            <a:solidFill>
              <a:srgbClr val="143A5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840480" y="182880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Équipes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840480" y="2148840"/>
            <a:ext cx="2286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8</a:t>
            </a:r>
            <a:endParaRPr lang="en-US" sz="3400" dirty="0"/>
          </a:p>
        </p:txBody>
      </p:sp>
      <p:sp>
        <p:nvSpPr>
          <p:cNvPr id="15" name="Text 13"/>
          <p:cNvSpPr/>
          <p:nvPr/>
        </p:nvSpPr>
        <p:spPr>
          <a:xfrm>
            <a:off x="3840480" y="278892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3F4F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jeunes &amp; seniors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583680" y="1645920"/>
            <a:ext cx="2468880" cy="1554480"/>
          </a:xfrm>
          <a:prstGeom prst="roundRect">
            <a:avLst/>
          </a:prstGeom>
          <a:solidFill>
            <a:srgbClr val="0F2E4D"/>
          </a:solidFill>
          <a:ln w="12700">
            <a:solidFill>
              <a:srgbClr val="143A5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12280" y="1828800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Séances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812280" y="214884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184</a:t>
            </a:r>
            <a:endParaRPr lang="en-US" sz="3400" dirty="0"/>
          </a:p>
        </p:txBody>
      </p:sp>
      <p:sp>
        <p:nvSpPr>
          <p:cNvPr id="19" name="Text 17"/>
          <p:cNvSpPr/>
          <p:nvPr/>
        </p:nvSpPr>
        <p:spPr>
          <a:xfrm>
            <a:off x="6812280" y="2788920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3F4F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entraînements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281160" y="1645920"/>
            <a:ext cx="2267712" cy="1554480"/>
          </a:xfrm>
          <a:prstGeom prst="roundRect">
            <a:avLst/>
          </a:prstGeom>
          <a:solidFill>
            <a:srgbClr val="0F2E4D"/>
          </a:solidFill>
          <a:ln w="12700">
            <a:solidFill>
              <a:srgbClr val="14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509760" y="1828800"/>
            <a:ext cx="18105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Bénévoles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0" y="2148840"/>
            <a:ext cx="181051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28</a:t>
            </a:r>
            <a:endParaRPr lang="en-US" sz="3400" dirty="0"/>
          </a:p>
        </p:txBody>
      </p:sp>
      <p:sp>
        <p:nvSpPr>
          <p:cNvPr id="23" name="Text 21"/>
          <p:cNvSpPr/>
          <p:nvPr/>
        </p:nvSpPr>
        <p:spPr>
          <a:xfrm>
            <a:off x="9509760" y="2788920"/>
            <a:ext cx="18105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3F4F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actifs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40080" y="3429000"/>
            <a:ext cx="5715000" cy="2377440"/>
          </a:xfrm>
          <a:prstGeom prst="roundRect">
            <a:avLst/>
          </a:prstGeom>
          <a:solidFill>
            <a:srgbClr val="0F2E4D">
              <a:alpha val="95000"/>
            </a:srgbClr>
          </a:solidFill>
          <a:ln w="12700">
            <a:solidFill>
              <a:srgbClr val="143A5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14400" y="3611880"/>
            <a:ext cx="5166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rapide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960120" y="3794760"/>
            <a:ext cx="51206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saison se distingue par une progression des effectifs et une meilleure régularité des entraînements.</a:t>
            </a:r>
            <a:endParaRPr lang="en-US" sz="1600" dirty="0"/>
          </a:p>
          <a:p>
            <a:pPr indent="0" marL="0">
              <a:lnSpc>
                <a:spcPct val="112000"/>
              </a:lnSpc>
              <a:buNone/>
            </a:pPr>
            <a:endParaRPr lang="en-US" sz="16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Les indicateurs ont été choisis pour rester comparables d’une année à l’autre : effectifs, volume d’activité, encadrement, mobilisation bénévole.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6583680" y="3429000"/>
            <a:ext cx="4965192" cy="2377440"/>
          </a:xfrm>
          <a:prstGeom prst="roundRect">
            <a:avLst/>
          </a:prstGeom>
          <a:solidFill>
            <a:srgbClr val="0F2E4D">
              <a:alpha val="95000"/>
            </a:srgbClr>
          </a:solidFill>
          <a:ln w="12700">
            <a:solidFill>
              <a:srgbClr val="143A5F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858000" y="3611880"/>
            <a:ext cx="44165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Répartition (exemple)</a:t>
            </a:r>
            <a:endParaRPr lang="en-US" sz="1400" dirty="0"/>
          </a:p>
        </p:txBody>
      </p:sp>
      <p:graphicFrame>
        <p:nvGraphicFramePr>
          <p:cNvPr id="29" name="Chart 0" descr=""/>
          <p:cNvGraphicFramePr/>
          <p:nvPr/>
        </p:nvGraphicFramePr>
        <p:xfrm>
          <a:off x="6812280" y="3794760"/>
          <a:ext cx="4526280" cy="1920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30" name="Shape 27"/>
          <p:cNvSpPr/>
          <p:nvPr/>
        </p:nvSpPr>
        <p:spPr>
          <a:xfrm>
            <a:off x="0" y="6355080"/>
            <a:ext cx="12188952" cy="502920"/>
          </a:xfrm>
          <a:prstGeom prst="rect">
            <a:avLst/>
          </a:prstGeom>
          <a:solidFill>
            <a:srgbClr val="0E2A47"/>
          </a:solidFill>
          <a:ln w="12700">
            <a:solidFill>
              <a:srgbClr val="0E2A47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548640" y="6473952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lecoursgratuit.com</a:t>
            </a:r>
            <a:endParaRPr lang="en-US" sz="1200" dirty="0"/>
          </a:p>
        </p:txBody>
      </p:sp>
      <p:sp>
        <p:nvSpPr>
          <p:cNvPr id="32" name="Text 29"/>
          <p:cNvSpPr/>
          <p:nvPr/>
        </p:nvSpPr>
        <p:spPr>
          <a:xfrm>
            <a:off x="6583680" y="6473952"/>
            <a:ext cx="51206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Rapport d’activité – Association sportive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223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0700000">
            <a:off x="-1005840" y="-822960"/>
            <a:ext cx="8778240" cy="2651760"/>
          </a:xfrm>
          <a:prstGeom prst="parallelogram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20700000">
            <a:off x="7315200" y="4297680"/>
            <a:ext cx="5760720" cy="2926080"/>
          </a:xfrm>
          <a:prstGeom prst="parallelogram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5989320"/>
            <a:ext cx="12188952" cy="365760"/>
          </a:xfrm>
          <a:prstGeom prst="rect">
            <a:avLst/>
          </a:prstGeom>
          <a:solidFill>
            <a:srgbClr val="0E2A47">
              <a:alpha val="85000"/>
            </a:srgbClr>
          </a:solidFill>
          <a:ln w="12700">
            <a:solidFill>
              <a:srgbClr val="0E2A4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411480"/>
            <a:ext cx="3154680" cy="502920"/>
          </a:xfrm>
          <a:prstGeom prst="round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530352"/>
            <a:ext cx="2788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22960" y="2011680"/>
            <a:ext cx="10789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Bilan sportif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868680" y="283464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3F4F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Résultats, progression, temps forts compétitifs.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0" y="6355080"/>
            <a:ext cx="12188952" cy="502920"/>
          </a:xfrm>
          <a:prstGeom prst="rect">
            <a:avLst/>
          </a:prstGeom>
          <a:solidFill>
            <a:srgbClr val="0E2A47"/>
          </a:solidFill>
          <a:ln w="12700">
            <a:solidFill>
              <a:srgbClr val="0E2A4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48640" y="6473952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lecoursgratuit.com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83680" y="6473952"/>
            <a:ext cx="51206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Rapport d’activité – Association sportive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223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0700000">
            <a:off x="-1005840" y="-822960"/>
            <a:ext cx="8778240" cy="2651760"/>
          </a:xfrm>
          <a:prstGeom prst="parallelogram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20700000">
            <a:off x="7315200" y="4297680"/>
            <a:ext cx="5760720" cy="2926080"/>
          </a:xfrm>
          <a:prstGeom prst="parallelogram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5989320"/>
            <a:ext cx="12188952" cy="365760"/>
          </a:xfrm>
          <a:prstGeom prst="rect">
            <a:avLst/>
          </a:prstGeom>
          <a:solidFill>
            <a:srgbClr val="0E2A47">
              <a:alpha val="85000"/>
            </a:srgbClr>
          </a:solidFill>
          <a:ln w="12700">
            <a:solidFill>
              <a:srgbClr val="0E2A4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0"/>
            <a:ext cx="12188952" cy="6355080"/>
          </a:xfrm>
          <a:prstGeom prst="rect">
            <a:avLst/>
          </a:prstGeom>
          <a:solidFill>
            <a:srgbClr val="0B2239">
              <a:alpha val="88000"/>
            </a:srgbClr>
          </a:solidFill>
          <a:ln w="12700">
            <a:solidFill>
              <a:srgbClr val="0B223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54864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Résultats de la saison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640080" y="1115568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factuelle, sans surenchère.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40080" y="1600200"/>
            <a:ext cx="5715000" cy="4206240"/>
          </a:xfrm>
          <a:prstGeom prst="roundRect">
            <a:avLst/>
          </a:prstGeom>
          <a:solidFill>
            <a:srgbClr val="0F2E4D">
              <a:alpha val="95000"/>
            </a:srgbClr>
          </a:solidFill>
          <a:ln w="12700">
            <a:solidFill>
              <a:srgbClr val="14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1783080"/>
            <a:ext cx="5166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Indicateurs de performance</a:t>
            </a:r>
            <a:endParaRPr lang="en-US" sz="1400" dirty="0"/>
          </a:p>
        </p:txBody>
      </p:sp>
      <p:graphicFrame>
        <p:nvGraphicFramePr>
          <p:cNvPr id="10" name="Chart 0" descr=""/>
          <p:cNvGraphicFramePr/>
          <p:nvPr/>
        </p:nvGraphicFramePr>
        <p:xfrm>
          <a:off x="868680" y="2057400"/>
          <a:ext cx="5257800" cy="35661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1" name="Shape 8"/>
          <p:cNvSpPr/>
          <p:nvPr/>
        </p:nvSpPr>
        <p:spPr>
          <a:xfrm>
            <a:off x="6583680" y="1600200"/>
            <a:ext cx="4965192" cy="2057400"/>
          </a:xfrm>
          <a:prstGeom prst="roundRect">
            <a:avLst/>
          </a:prstGeom>
          <a:solidFill>
            <a:srgbClr val="0F2E4D">
              <a:alpha val="95000"/>
            </a:srgbClr>
          </a:solidFill>
          <a:ln w="12700">
            <a:solidFill>
              <a:srgbClr val="143A5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858000" y="1783080"/>
            <a:ext cx="44165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Temps fort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6858000" y="1965960"/>
            <a:ext cx="452628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Qualification : [phase]</a:t>
            </a:r>
            <a:endParaRPr lang="en-US" sz="15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Meilleure série : [X] matchs</a:t>
            </a:r>
            <a:endParaRPr lang="en-US" sz="15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Progression : [classement / niveau]</a:t>
            </a:r>
            <a:endParaRPr lang="en-US" sz="1500" dirty="0"/>
          </a:p>
          <a:p>
            <a:pPr indent="0" marL="0">
              <a:lnSpc>
                <a:spcPct val="112000"/>
              </a:lnSpc>
              <a:buNone/>
            </a:pPr>
            <a:endParaRPr lang="en-US" sz="15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À compléter avec une note courte sur ce qui a réellement changé : régularité, discipline, effectifs, encadrement.</a:t>
            </a:r>
            <a:endParaRPr lang="en-US" sz="1500" dirty="0"/>
          </a:p>
        </p:txBody>
      </p:sp>
      <p:sp>
        <p:nvSpPr>
          <p:cNvPr id="14" name="Shape 11"/>
          <p:cNvSpPr/>
          <p:nvPr/>
        </p:nvSpPr>
        <p:spPr>
          <a:xfrm>
            <a:off x="6583680" y="3749040"/>
            <a:ext cx="4965192" cy="2057400"/>
          </a:xfrm>
          <a:prstGeom prst="roundRect">
            <a:avLst/>
          </a:prstGeom>
          <a:solidFill>
            <a:srgbClr val="0F2E4D">
              <a:alpha val="95000"/>
            </a:srgbClr>
          </a:solidFill>
          <a:ln w="12700">
            <a:solidFill>
              <a:srgbClr val="143A5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858000" y="3931920"/>
            <a:ext cx="44165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Discipline &amp; fair-play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6858000" y="4114800"/>
            <a:ext cx="452628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Sanctions : [X]</a:t>
            </a:r>
            <a:endParaRPr lang="en-US" sz="15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Cartons / avertissements : [X]</a:t>
            </a:r>
            <a:endParaRPr lang="en-US" sz="15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Actions prévention : [date / thème]</a:t>
            </a:r>
            <a:endParaRPr lang="en-US" sz="1500" dirty="0"/>
          </a:p>
          <a:p>
            <a:pPr indent="0" marL="0">
              <a:lnSpc>
                <a:spcPct val="112000"/>
              </a:lnSpc>
              <a:buNone/>
            </a:pPr>
            <a:endParaRPr lang="en-US" sz="15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 bon rapport ne masque pas ces données : il les cadre et les explique.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0" y="6355080"/>
            <a:ext cx="12188952" cy="502920"/>
          </a:xfrm>
          <a:prstGeom prst="rect">
            <a:avLst/>
          </a:prstGeom>
          <a:solidFill>
            <a:srgbClr val="0E2A47"/>
          </a:solidFill>
          <a:ln w="12700">
            <a:solidFill>
              <a:srgbClr val="0E2A47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48640" y="6473952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lecoursgratuit.com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6583680" y="6473952"/>
            <a:ext cx="51206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Rapport d’activité – Association sportive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223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0700000">
            <a:off x="-1005840" y="-822960"/>
            <a:ext cx="8778240" cy="2651760"/>
          </a:xfrm>
          <a:prstGeom prst="parallelogram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20700000">
            <a:off x="7315200" y="4297680"/>
            <a:ext cx="5760720" cy="2926080"/>
          </a:xfrm>
          <a:prstGeom prst="parallelogram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5989320"/>
            <a:ext cx="12188952" cy="365760"/>
          </a:xfrm>
          <a:prstGeom prst="rect">
            <a:avLst/>
          </a:prstGeom>
          <a:solidFill>
            <a:srgbClr val="0E2A47">
              <a:alpha val="85000"/>
            </a:srgbClr>
          </a:solidFill>
          <a:ln w="12700">
            <a:solidFill>
              <a:srgbClr val="0E2A4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411480"/>
            <a:ext cx="3154680" cy="502920"/>
          </a:xfrm>
          <a:prstGeom prst="round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530352"/>
            <a:ext cx="2788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22960" y="2011680"/>
            <a:ext cx="10789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Entraînements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868680" y="283464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3F4F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Organisation, encadrement, formation des équipes.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0" y="6355080"/>
            <a:ext cx="12188952" cy="502920"/>
          </a:xfrm>
          <a:prstGeom prst="rect">
            <a:avLst/>
          </a:prstGeom>
          <a:solidFill>
            <a:srgbClr val="0E2A47"/>
          </a:solidFill>
          <a:ln w="12700">
            <a:solidFill>
              <a:srgbClr val="0E2A4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48640" y="6473952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lecoursgratuit.com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83680" y="6473952"/>
            <a:ext cx="51206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Rapport d’activité – Association sportive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223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0700000">
            <a:off x="-1005840" y="-822960"/>
            <a:ext cx="8778240" cy="2651760"/>
          </a:xfrm>
          <a:prstGeom prst="parallelogram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20700000">
            <a:off x="7315200" y="4297680"/>
            <a:ext cx="5760720" cy="2926080"/>
          </a:xfrm>
          <a:prstGeom prst="parallelogram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5989320"/>
            <a:ext cx="12188952" cy="365760"/>
          </a:xfrm>
          <a:prstGeom prst="rect">
            <a:avLst/>
          </a:prstGeom>
          <a:solidFill>
            <a:srgbClr val="0E2A47">
              <a:alpha val="85000"/>
            </a:srgbClr>
          </a:solidFill>
          <a:ln w="12700">
            <a:solidFill>
              <a:srgbClr val="0E2A4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0"/>
            <a:ext cx="12188952" cy="6355080"/>
          </a:xfrm>
          <a:prstGeom prst="rect">
            <a:avLst/>
          </a:prstGeom>
          <a:solidFill>
            <a:srgbClr val="0B2239">
              <a:alpha val="88000"/>
            </a:srgbClr>
          </a:solidFill>
          <a:ln w="12700">
            <a:solidFill>
              <a:srgbClr val="0B223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54864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Entraînements et assiduité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640080" y="1115568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Rythme hebdomadaire, présence, progression.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40080" y="1600200"/>
            <a:ext cx="6400800" cy="4206240"/>
          </a:xfrm>
          <a:prstGeom prst="roundRect">
            <a:avLst/>
          </a:prstGeom>
          <a:solidFill>
            <a:srgbClr val="0F2E4D">
              <a:alpha val="95000"/>
            </a:srgbClr>
          </a:solidFill>
          <a:ln w="12700">
            <a:solidFill>
              <a:srgbClr val="14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1783080"/>
            <a:ext cx="5852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Volume mensuel (exemple)</a:t>
            </a:r>
            <a:endParaRPr lang="en-US" sz="1400" dirty="0"/>
          </a:p>
        </p:txBody>
      </p:sp>
      <p:graphicFrame>
        <p:nvGraphicFramePr>
          <p:cNvPr id="10" name="Chart 0" descr=""/>
          <p:cNvGraphicFramePr/>
          <p:nvPr/>
        </p:nvGraphicFramePr>
        <p:xfrm>
          <a:off x="868680" y="2057400"/>
          <a:ext cx="5943600" cy="35661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1" name="Shape 8"/>
          <p:cNvSpPr/>
          <p:nvPr/>
        </p:nvSpPr>
        <p:spPr>
          <a:xfrm>
            <a:off x="7178040" y="1600200"/>
            <a:ext cx="4370832" cy="2057400"/>
          </a:xfrm>
          <a:prstGeom prst="roundRect">
            <a:avLst/>
          </a:prstGeom>
          <a:solidFill>
            <a:srgbClr val="0F2E4D">
              <a:alpha val="95000"/>
            </a:srgbClr>
          </a:solidFill>
          <a:ln w="12700">
            <a:solidFill>
              <a:srgbClr val="143A5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452360" y="1783080"/>
            <a:ext cx="382219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Encadrement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7406640" y="1965960"/>
            <a:ext cx="402336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5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Coachs : [X]</a:t>
            </a:r>
            <a:endParaRPr lang="en-US" sz="15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5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Éducateurs diplômés : [X]</a:t>
            </a:r>
            <a:endParaRPr lang="en-US" sz="15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5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Arbitres : [X]</a:t>
            </a:r>
            <a:endParaRPr lang="en-US" sz="1500" dirty="0"/>
          </a:p>
          <a:p>
            <a:pPr indent="0" marL="0">
              <a:lnSpc>
                <a:spcPct val="110000"/>
              </a:lnSpc>
              <a:buNone/>
            </a:pPr>
            <a:endParaRPr lang="en-US" sz="15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5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Formations suivies :</a:t>
            </a:r>
            <a:endParaRPr lang="en-US" sz="15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5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[formation 1]</a:t>
            </a:r>
            <a:endParaRPr lang="en-US" sz="15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5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[formation 2]</a:t>
            </a:r>
            <a:endParaRPr lang="en-US" sz="1500" dirty="0"/>
          </a:p>
        </p:txBody>
      </p:sp>
      <p:sp>
        <p:nvSpPr>
          <p:cNvPr id="14" name="Shape 11"/>
          <p:cNvSpPr/>
          <p:nvPr/>
        </p:nvSpPr>
        <p:spPr>
          <a:xfrm>
            <a:off x="7178040" y="3749040"/>
            <a:ext cx="4370832" cy="2057400"/>
          </a:xfrm>
          <a:prstGeom prst="roundRect">
            <a:avLst/>
          </a:prstGeom>
          <a:solidFill>
            <a:srgbClr val="0F2E4D">
              <a:alpha val="95000"/>
            </a:srgbClr>
          </a:solidFill>
          <a:ln w="12700">
            <a:solidFill>
              <a:srgbClr val="143A5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452360" y="3931920"/>
            <a:ext cx="382219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Organisation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7406640" y="4114800"/>
            <a:ext cx="402336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5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Créneaux : [jours / horaires]</a:t>
            </a:r>
            <a:endParaRPr lang="en-US" sz="15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5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Infrastructures : [stade / salle]</a:t>
            </a:r>
            <a:endParaRPr lang="en-US" sz="15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5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Matériel : [besoins]</a:t>
            </a:r>
            <a:endParaRPr lang="en-US" sz="1500" dirty="0"/>
          </a:p>
          <a:p>
            <a:pPr indent="0" marL="0">
              <a:lnSpc>
                <a:spcPct val="110000"/>
              </a:lnSpc>
              <a:buNone/>
            </a:pPr>
            <a:endParaRPr lang="en-US" sz="15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5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Note : une phrase suffit pour expliquer une contrainte ou un progrès.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0" y="6355080"/>
            <a:ext cx="12188952" cy="502920"/>
          </a:xfrm>
          <a:prstGeom prst="rect">
            <a:avLst/>
          </a:prstGeom>
          <a:solidFill>
            <a:srgbClr val="0E2A47"/>
          </a:solidFill>
          <a:ln w="12700">
            <a:solidFill>
              <a:srgbClr val="0E2A47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48640" y="6473952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lecoursgratuit.com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6583680" y="6473952"/>
            <a:ext cx="51206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Rapport d’activité – Association sportive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223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0700000">
            <a:off x="-1005840" y="-822960"/>
            <a:ext cx="8778240" cy="2651760"/>
          </a:xfrm>
          <a:prstGeom prst="parallelogram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20700000">
            <a:off x="7315200" y="4297680"/>
            <a:ext cx="5760720" cy="2926080"/>
          </a:xfrm>
          <a:prstGeom prst="parallelogram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5989320"/>
            <a:ext cx="12188952" cy="365760"/>
          </a:xfrm>
          <a:prstGeom prst="rect">
            <a:avLst/>
          </a:prstGeom>
          <a:solidFill>
            <a:srgbClr val="0E2A47">
              <a:alpha val="85000"/>
            </a:srgbClr>
          </a:solidFill>
          <a:ln w="12700">
            <a:solidFill>
              <a:srgbClr val="0E2A4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411480"/>
            <a:ext cx="3154680" cy="502920"/>
          </a:xfrm>
          <a:prstGeom prst="round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530352"/>
            <a:ext cx="2788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22960" y="2011680"/>
            <a:ext cx="10789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Vie associative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868680" y="283464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3F4F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Bénévolat, événements, rayonnement local.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0" y="6355080"/>
            <a:ext cx="12188952" cy="502920"/>
          </a:xfrm>
          <a:prstGeom prst="rect">
            <a:avLst/>
          </a:prstGeom>
          <a:solidFill>
            <a:srgbClr val="0E2A47"/>
          </a:solidFill>
          <a:ln w="12700">
            <a:solidFill>
              <a:srgbClr val="0E2A4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48640" y="6473952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lecoursgratuit.com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83680" y="6473952"/>
            <a:ext cx="51206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Rapport d’activité – Association sportive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223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0700000">
            <a:off x="-1005840" y="-822960"/>
            <a:ext cx="8778240" cy="2651760"/>
          </a:xfrm>
          <a:prstGeom prst="parallelogram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20700000">
            <a:off x="7315200" y="4297680"/>
            <a:ext cx="5760720" cy="2926080"/>
          </a:xfrm>
          <a:prstGeom prst="parallelogram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5989320"/>
            <a:ext cx="12188952" cy="365760"/>
          </a:xfrm>
          <a:prstGeom prst="rect">
            <a:avLst/>
          </a:prstGeom>
          <a:solidFill>
            <a:srgbClr val="0E2A47">
              <a:alpha val="85000"/>
            </a:srgbClr>
          </a:solidFill>
          <a:ln w="12700">
            <a:solidFill>
              <a:srgbClr val="0E2A4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0"/>
            <a:ext cx="12188952" cy="6355080"/>
          </a:xfrm>
          <a:prstGeom prst="rect">
            <a:avLst/>
          </a:prstGeom>
          <a:solidFill>
            <a:srgbClr val="0B2239">
              <a:alpha val="88000"/>
            </a:srgbClr>
          </a:solidFill>
          <a:ln w="12700">
            <a:solidFill>
              <a:srgbClr val="0B223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54864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Temps forts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640080" y="1115568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Une chronologie simple pour visualiser la saison.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40080" y="1600200"/>
            <a:ext cx="10908792" cy="4206240"/>
          </a:xfrm>
          <a:prstGeom prst="roundRect">
            <a:avLst/>
          </a:prstGeom>
          <a:solidFill>
            <a:srgbClr val="0F2E4D">
              <a:alpha val="95000"/>
            </a:srgbClr>
          </a:solidFill>
          <a:ln w="12700">
            <a:solidFill>
              <a:srgbClr val="14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178308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Chronologie (à adapter)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914400" y="3749040"/>
            <a:ext cx="10332720" cy="0"/>
          </a:xfrm>
          <a:prstGeom prst="line">
            <a:avLst/>
          </a:prstGeom>
          <a:noFill/>
          <a:ln w="25400">
            <a:solidFill>
              <a:srgbClr val="CBD5E1">
                <a:alpha val="80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05840" y="3584448"/>
            <a:ext cx="201168" cy="201168"/>
          </a:xfrm>
          <a:prstGeom prst="ellipse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94360" y="3822192"/>
            <a:ext cx="1005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Rentrée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926080" y="3584448"/>
            <a:ext cx="201168" cy="201168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514600" y="3822192"/>
            <a:ext cx="1005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Nov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Tournoi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846320" y="3584448"/>
            <a:ext cx="201168" cy="201168"/>
          </a:xfrm>
          <a:prstGeom prst="ellipse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434840" y="3822192"/>
            <a:ext cx="1005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Jan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Stage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766560" y="3584448"/>
            <a:ext cx="201168" cy="201168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3822192"/>
            <a:ext cx="1005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Action solidaire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8686800" y="3584448"/>
            <a:ext cx="201168" cy="201168"/>
          </a:xfrm>
          <a:prstGeom prst="ellipse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75320" y="3822192"/>
            <a:ext cx="1005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May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Finales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10607040" y="3584448"/>
            <a:ext cx="201168" cy="201168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0195560" y="3822192"/>
            <a:ext cx="1005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Jun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AG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960120" y="2057400"/>
            <a:ext cx="10241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Astuce : choisir 6 à 10 moments seulement. Le rapport devient plus clair lorsque la saison est racontée par ses points d’inflexion.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0" y="6355080"/>
            <a:ext cx="12188952" cy="502920"/>
          </a:xfrm>
          <a:prstGeom prst="rect">
            <a:avLst/>
          </a:prstGeom>
          <a:solidFill>
            <a:srgbClr val="0E2A47"/>
          </a:solidFill>
          <a:ln w="12700">
            <a:solidFill>
              <a:srgbClr val="0E2A4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48640" y="6473952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lecoursgratuit.com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6583680" y="6473952"/>
            <a:ext cx="51206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Rapport d’activité – Association sportive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223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0700000">
            <a:off x="-1005840" y="-822960"/>
            <a:ext cx="8778240" cy="2651760"/>
          </a:xfrm>
          <a:prstGeom prst="parallelogram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20700000">
            <a:off x="7315200" y="4297680"/>
            <a:ext cx="5760720" cy="2926080"/>
          </a:xfrm>
          <a:prstGeom prst="parallelogram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5989320"/>
            <a:ext cx="12188952" cy="365760"/>
          </a:xfrm>
          <a:prstGeom prst="rect">
            <a:avLst/>
          </a:prstGeom>
          <a:solidFill>
            <a:srgbClr val="0E2A47">
              <a:alpha val="85000"/>
            </a:srgbClr>
          </a:solidFill>
          <a:ln w="12700">
            <a:solidFill>
              <a:srgbClr val="0E2A4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0"/>
            <a:ext cx="12188952" cy="6355080"/>
          </a:xfrm>
          <a:prstGeom prst="rect">
            <a:avLst/>
          </a:prstGeom>
          <a:solidFill>
            <a:srgbClr val="0B2239">
              <a:alpha val="88000"/>
            </a:srgbClr>
          </a:solidFill>
          <a:ln w="12700">
            <a:solidFill>
              <a:srgbClr val="0B223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54864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Bénévolat et vie du club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640080" y="1115568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L’envers du terrain : organisation, accueil, cohésion.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40080" y="1600200"/>
            <a:ext cx="5715000" cy="4206240"/>
          </a:xfrm>
          <a:prstGeom prst="roundRect">
            <a:avLst/>
          </a:prstGeom>
          <a:solidFill>
            <a:srgbClr val="0F2E4D">
              <a:alpha val="95000"/>
            </a:srgbClr>
          </a:solidFill>
          <a:ln w="12700">
            <a:solidFill>
              <a:srgbClr val="14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1783080"/>
            <a:ext cx="5166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Mobilisation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60120" y="2057400"/>
            <a:ext cx="512064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Bénévoles actifs : 28</a:t>
            </a:r>
            <a:endParaRPr lang="en-US" sz="16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Heures estimées : [X]</a:t>
            </a:r>
            <a:endParaRPr lang="en-US" sz="16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Rôles clés :</a:t>
            </a:r>
            <a:endParaRPr lang="en-US" sz="16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Accueil / logistique</a:t>
            </a:r>
            <a:endParaRPr lang="en-US" sz="16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Arbitrage / table</a:t>
            </a:r>
            <a:endParaRPr lang="en-US" sz="16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Communication</a:t>
            </a:r>
            <a:endParaRPr lang="en-US" sz="16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Événementiel</a:t>
            </a:r>
            <a:endParaRPr lang="en-US" sz="1600" dirty="0"/>
          </a:p>
          <a:p>
            <a:pPr indent="0" marL="0">
              <a:lnSpc>
                <a:spcPct val="112000"/>
              </a:lnSpc>
              <a:buNone/>
            </a:pPr>
            <a:endParaRPr lang="en-US" sz="16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Une phrase simple peut préciser ce qui a été facile cette saison, et ce qui a demandé davantage d’efforts.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583680" y="1600200"/>
            <a:ext cx="4965192" cy="2057400"/>
          </a:xfrm>
          <a:prstGeom prst="roundRect">
            <a:avLst/>
          </a:prstGeom>
          <a:solidFill>
            <a:srgbClr val="0F2E4D">
              <a:alpha val="95000"/>
            </a:srgbClr>
          </a:solidFill>
          <a:ln w="12700">
            <a:solidFill>
              <a:srgbClr val="143A5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858000" y="1783080"/>
            <a:ext cx="44165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Communication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858000" y="1965960"/>
            <a:ext cx="45262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Réseaux : [Instagram / Facebook]</a:t>
            </a:r>
            <a:endParaRPr lang="en-US" sz="15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Publications : [X]</a:t>
            </a:r>
            <a:endParaRPr lang="en-US" sz="15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Photos / vidéos : [X]</a:t>
            </a:r>
            <a:endParaRPr lang="en-US" sz="1500" dirty="0"/>
          </a:p>
          <a:p>
            <a:pPr indent="0" marL="0">
              <a:lnSpc>
                <a:spcPct val="112000"/>
              </a:lnSpc>
              <a:buNone/>
            </a:pPr>
            <a:endParaRPr lang="en-US" sz="15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Faits marquants :</a:t>
            </a:r>
            <a:endParaRPr lang="en-US" sz="15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[campagne] </a:t>
            </a:r>
            <a:endParaRPr lang="en-US" sz="15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[partenariat]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6583680" y="3749040"/>
            <a:ext cx="4965192" cy="2057400"/>
          </a:xfrm>
          <a:prstGeom prst="roundRect">
            <a:avLst/>
          </a:prstGeom>
          <a:solidFill>
            <a:srgbClr val="0F2E4D">
              <a:alpha val="95000"/>
            </a:srgbClr>
          </a:solidFill>
          <a:ln w="12700">
            <a:solidFill>
              <a:srgbClr val="143A5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858000" y="3931920"/>
            <a:ext cx="44165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Inclusion et accueil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858000" y="4114800"/>
            <a:ext cx="45262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Actions : [mixité / jeunes / initiation]</a:t>
            </a:r>
            <a:endParaRPr lang="en-US" sz="15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Accessibilité : [mesures]</a:t>
            </a:r>
            <a:endParaRPr lang="en-US" sz="15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Convivialité : [moments club]</a:t>
            </a:r>
            <a:endParaRPr lang="en-US" sz="1500" dirty="0"/>
          </a:p>
          <a:p>
            <a:pPr indent="0" marL="0">
              <a:lnSpc>
                <a:spcPct val="112000"/>
              </a:lnSpc>
              <a:buNone/>
            </a:pPr>
            <a:endParaRPr lang="en-US" sz="15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Ici, quelques lignes qualitatives valent souvent plus qu’un long paragraphe.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0" y="6355080"/>
            <a:ext cx="12188952" cy="502920"/>
          </a:xfrm>
          <a:prstGeom prst="rect">
            <a:avLst/>
          </a:prstGeom>
          <a:solidFill>
            <a:srgbClr val="0E2A47"/>
          </a:solidFill>
          <a:ln w="12700">
            <a:solidFill>
              <a:srgbClr val="0E2A4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48640" y="6473952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lecoursgratuit.com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583680" y="6473952"/>
            <a:ext cx="51206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Rapport d’activité – Association sportive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223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0700000">
            <a:off x="-1005840" y="-822960"/>
            <a:ext cx="8778240" cy="2651760"/>
          </a:xfrm>
          <a:prstGeom prst="parallelogram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20700000">
            <a:off x="7315200" y="4297680"/>
            <a:ext cx="5760720" cy="2926080"/>
          </a:xfrm>
          <a:prstGeom prst="parallelogram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5989320"/>
            <a:ext cx="12188952" cy="365760"/>
          </a:xfrm>
          <a:prstGeom prst="rect">
            <a:avLst/>
          </a:prstGeom>
          <a:solidFill>
            <a:srgbClr val="0E2A47">
              <a:alpha val="85000"/>
            </a:srgbClr>
          </a:solidFill>
          <a:ln w="12700">
            <a:solidFill>
              <a:srgbClr val="0E2A4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411480"/>
            <a:ext cx="3154680" cy="502920"/>
          </a:xfrm>
          <a:prstGeom prst="round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530352"/>
            <a:ext cx="2788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22960" y="2011680"/>
            <a:ext cx="10789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Ressources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868680" y="283464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3F4F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Partenaires, budget, lecture simple et transparente.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0" y="6355080"/>
            <a:ext cx="12188952" cy="502920"/>
          </a:xfrm>
          <a:prstGeom prst="rect">
            <a:avLst/>
          </a:prstGeom>
          <a:solidFill>
            <a:srgbClr val="0E2A47"/>
          </a:solidFill>
          <a:ln w="12700">
            <a:solidFill>
              <a:srgbClr val="0E2A4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48640" y="6473952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lecoursgratuit.com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83680" y="6473952"/>
            <a:ext cx="51206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Rapport d’activité – Association sportive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223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0700000">
            <a:off x="-1005840" y="-822960"/>
            <a:ext cx="8778240" cy="2651760"/>
          </a:xfrm>
          <a:prstGeom prst="parallelogram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20700000">
            <a:off x="7315200" y="4297680"/>
            <a:ext cx="5760720" cy="2926080"/>
          </a:xfrm>
          <a:prstGeom prst="parallelogram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5989320"/>
            <a:ext cx="12188952" cy="365760"/>
          </a:xfrm>
          <a:prstGeom prst="rect">
            <a:avLst/>
          </a:prstGeom>
          <a:solidFill>
            <a:srgbClr val="0E2A47">
              <a:alpha val="85000"/>
            </a:srgbClr>
          </a:solidFill>
          <a:ln w="12700">
            <a:solidFill>
              <a:srgbClr val="0E2A4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0"/>
            <a:ext cx="12188952" cy="6355080"/>
          </a:xfrm>
          <a:prstGeom prst="rect">
            <a:avLst/>
          </a:prstGeom>
          <a:solidFill>
            <a:srgbClr val="0B2239">
              <a:alpha val="88000"/>
            </a:srgbClr>
          </a:solidFill>
          <a:ln w="12700">
            <a:solidFill>
              <a:srgbClr val="0B223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54864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Partenaires et sponsors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640080" y="1115568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Mettre en évidence la nature du soutien, pas seulement les logos.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40080" y="1600200"/>
            <a:ext cx="5715000" cy="4206240"/>
          </a:xfrm>
          <a:prstGeom prst="roundRect">
            <a:avLst/>
          </a:prstGeom>
          <a:solidFill>
            <a:srgbClr val="0F2E4D">
              <a:alpha val="95000"/>
            </a:srgbClr>
          </a:solidFill>
          <a:ln w="12700">
            <a:solidFill>
              <a:srgbClr val="14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1783080"/>
            <a:ext cx="5166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Partenaires institutionnels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60120" y="2057400"/>
            <a:ext cx="512064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[Ville / Commune] – mise à disposition d’infrastructures</a:t>
            </a:r>
            <a:endParaRPr lang="en-US" sz="16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[Ligue / Fédération] – accompagnement, compétitions</a:t>
            </a:r>
            <a:endParaRPr lang="en-US" sz="16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[Établissement] – actions jeunes</a:t>
            </a:r>
            <a:endParaRPr lang="en-US" sz="1600" dirty="0"/>
          </a:p>
          <a:p>
            <a:pPr indent="0" marL="0">
              <a:lnSpc>
                <a:spcPct val="112000"/>
              </a:lnSpc>
              <a:buNone/>
            </a:pPr>
            <a:endParaRPr lang="en-US" sz="16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À compléter avec 1 phrase sur ce que ces soutiens ont rendu possible.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583680" y="1600200"/>
            <a:ext cx="4965192" cy="4206240"/>
          </a:xfrm>
          <a:prstGeom prst="roundRect">
            <a:avLst/>
          </a:prstGeom>
          <a:solidFill>
            <a:srgbClr val="0F2E4D">
              <a:alpha val="95000"/>
            </a:srgbClr>
          </a:solidFill>
          <a:ln w="12700">
            <a:solidFill>
              <a:srgbClr val="143A5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858000" y="1783080"/>
            <a:ext cx="44165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Sponsors privés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858000" y="2057400"/>
            <a:ext cx="452628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[Entreprise 1] – équipement / dotations</a:t>
            </a:r>
            <a:endParaRPr lang="en-US" sz="16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[Entreprise 2] – soutien financier</a:t>
            </a:r>
            <a:endParaRPr lang="en-US" sz="16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[Entreprise 3] – logistique / transport</a:t>
            </a:r>
            <a:endParaRPr lang="en-US" sz="1600" dirty="0"/>
          </a:p>
          <a:p>
            <a:pPr indent="0" marL="0">
              <a:lnSpc>
                <a:spcPct val="112000"/>
              </a:lnSpc>
              <a:buNone/>
            </a:pPr>
            <a:endParaRPr lang="en-US" sz="16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Espace “logos” (optionnel) :</a:t>
            </a:r>
            <a:endParaRPr lang="en-US" sz="16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[LOGO]  [LOGO]  [LOGO]</a:t>
            </a:r>
            <a:endParaRPr lang="en-US" sz="1600" dirty="0"/>
          </a:p>
          <a:p>
            <a:pPr indent="0" marL="0">
              <a:lnSpc>
                <a:spcPct val="112000"/>
              </a:lnSpc>
              <a:buNone/>
            </a:pPr>
            <a:endParaRPr lang="en-US" sz="16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sobriété est souvent plus crédible qu’un mur de logos.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0" y="6355080"/>
            <a:ext cx="12188952" cy="502920"/>
          </a:xfrm>
          <a:prstGeom prst="rect">
            <a:avLst/>
          </a:prstGeom>
          <a:solidFill>
            <a:srgbClr val="0E2A47"/>
          </a:solidFill>
          <a:ln w="12700">
            <a:solidFill>
              <a:srgbClr val="0E2A4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" y="6473952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lecoursgratuit.com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583680" y="6473952"/>
            <a:ext cx="51206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Rapport d’activité – Association sportive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223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0700000">
            <a:off x="-1005840" y="-822960"/>
            <a:ext cx="8778240" cy="2651760"/>
          </a:xfrm>
          <a:prstGeom prst="parallelogram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20700000">
            <a:off x="7315200" y="4297680"/>
            <a:ext cx="5760720" cy="2926080"/>
          </a:xfrm>
          <a:prstGeom prst="parallelogram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5989320"/>
            <a:ext cx="12188952" cy="365760"/>
          </a:xfrm>
          <a:prstGeom prst="rect">
            <a:avLst/>
          </a:prstGeom>
          <a:solidFill>
            <a:srgbClr val="0E2A47">
              <a:alpha val="85000"/>
            </a:srgbClr>
          </a:solidFill>
          <a:ln w="12700">
            <a:solidFill>
              <a:srgbClr val="0E2A4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0"/>
            <a:ext cx="12188952" cy="6355080"/>
          </a:xfrm>
          <a:prstGeom prst="rect">
            <a:avLst/>
          </a:prstGeom>
          <a:solidFill>
            <a:srgbClr val="0B2239">
              <a:alpha val="88000"/>
            </a:srgbClr>
          </a:solidFill>
          <a:ln w="12700">
            <a:solidFill>
              <a:srgbClr val="0B223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54864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Budget synthétique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640080" y="1115568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Deux graphiques, une lecture, puis la phrase qui explique.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40080" y="1600200"/>
            <a:ext cx="5715000" cy="4206240"/>
          </a:xfrm>
          <a:prstGeom prst="roundRect">
            <a:avLst/>
          </a:prstGeom>
          <a:solidFill>
            <a:srgbClr val="0F2E4D">
              <a:alpha val="95000"/>
            </a:srgbClr>
          </a:solidFill>
          <a:ln w="12700">
            <a:solidFill>
              <a:srgbClr val="14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1783080"/>
            <a:ext cx="5166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Ressources (exemple)</a:t>
            </a:r>
            <a:endParaRPr lang="en-US" sz="1400" dirty="0"/>
          </a:p>
        </p:txBody>
      </p:sp>
      <p:graphicFrame>
        <p:nvGraphicFramePr>
          <p:cNvPr id="10" name="Chart 0" descr=""/>
          <p:cNvGraphicFramePr/>
          <p:nvPr/>
        </p:nvGraphicFramePr>
        <p:xfrm>
          <a:off x="868680" y="2011680"/>
          <a:ext cx="5257800" cy="36118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1" name="Shape 8"/>
          <p:cNvSpPr/>
          <p:nvPr/>
        </p:nvSpPr>
        <p:spPr>
          <a:xfrm>
            <a:off x="6583680" y="1600200"/>
            <a:ext cx="4965192" cy="2423160"/>
          </a:xfrm>
          <a:prstGeom prst="roundRect">
            <a:avLst/>
          </a:prstGeom>
          <a:solidFill>
            <a:srgbClr val="0F2E4D">
              <a:alpha val="95000"/>
            </a:srgbClr>
          </a:solidFill>
          <a:ln w="12700">
            <a:solidFill>
              <a:srgbClr val="143A5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858000" y="1783080"/>
            <a:ext cx="44165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Dépenses (exemple)</a:t>
            </a:r>
            <a:endParaRPr lang="en-US" sz="1400" dirty="0"/>
          </a:p>
        </p:txBody>
      </p:sp>
      <p:graphicFrame>
        <p:nvGraphicFramePr>
          <p:cNvPr id="13" name="Chart 1" descr=""/>
          <p:cNvGraphicFramePr/>
          <p:nvPr/>
        </p:nvGraphicFramePr>
        <p:xfrm>
          <a:off x="6812280" y="2011680"/>
          <a:ext cx="4526280" cy="19659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4" name="Shape 10"/>
          <p:cNvSpPr/>
          <p:nvPr/>
        </p:nvSpPr>
        <p:spPr>
          <a:xfrm>
            <a:off x="6583680" y="4206240"/>
            <a:ext cx="4965192" cy="1600200"/>
          </a:xfrm>
          <a:prstGeom prst="roundRect">
            <a:avLst/>
          </a:prstGeom>
          <a:solidFill>
            <a:srgbClr val="0F2E4D">
              <a:alpha val="95000"/>
            </a:srgbClr>
          </a:solidFill>
          <a:ln w="12700">
            <a:solidFill>
              <a:srgbClr val="143A5F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6858000" y="4389120"/>
            <a:ext cx="44165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</a:t>
            </a:r>
            <a:endParaRPr lang="en-US" sz="1400" dirty="0"/>
          </a:p>
        </p:txBody>
      </p:sp>
      <p:sp>
        <p:nvSpPr>
          <p:cNvPr id="16" name="Text 12"/>
          <p:cNvSpPr/>
          <p:nvPr/>
        </p:nvSpPr>
        <p:spPr>
          <a:xfrm>
            <a:off x="6858000" y="4526280"/>
            <a:ext cx="4526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Résultat : [excédent / équilibre] – à commenter en 2 lignes, en restant factuel.</a:t>
            </a:r>
            <a:endParaRPr lang="en-US" sz="15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Exemple : hausse d’adhésions, optimisation d’un poste, dépense reportée.</a:t>
            </a:r>
            <a:endParaRPr lang="en-US" sz="1500" dirty="0"/>
          </a:p>
        </p:txBody>
      </p:sp>
      <p:sp>
        <p:nvSpPr>
          <p:cNvPr id="17" name="Shape 13"/>
          <p:cNvSpPr/>
          <p:nvPr/>
        </p:nvSpPr>
        <p:spPr>
          <a:xfrm>
            <a:off x="0" y="6355080"/>
            <a:ext cx="12188952" cy="502920"/>
          </a:xfrm>
          <a:prstGeom prst="rect">
            <a:avLst/>
          </a:prstGeom>
          <a:solidFill>
            <a:srgbClr val="0E2A47"/>
          </a:solidFill>
          <a:ln w="12700">
            <a:solidFill>
              <a:srgbClr val="0E2A47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548640" y="6473952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lecoursgratuit.com</a:t>
            </a:r>
            <a:endParaRPr lang="en-US" sz="1200" dirty="0"/>
          </a:p>
        </p:txBody>
      </p:sp>
      <p:sp>
        <p:nvSpPr>
          <p:cNvPr id="19" name="Text 15"/>
          <p:cNvSpPr/>
          <p:nvPr/>
        </p:nvSpPr>
        <p:spPr>
          <a:xfrm>
            <a:off x="6583680" y="6473952"/>
            <a:ext cx="51206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Rapport d’activité – Association sportive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223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0700000">
            <a:off x="-1005840" y="-822960"/>
            <a:ext cx="8778240" cy="2651760"/>
          </a:xfrm>
          <a:prstGeom prst="parallelogram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20700000">
            <a:off x="7315200" y="4297680"/>
            <a:ext cx="5760720" cy="2926080"/>
          </a:xfrm>
          <a:prstGeom prst="parallelogram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5989320"/>
            <a:ext cx="12188952" cy="365760"/>
          </a:xfrm>
          <a:prstGeom prst="rect">
            <a:avLst/>
          </a:prstGeom>
          <a:solidFill>
            <a:srgbClr val="0E2A47">
              <a:alpha val="85000"/>
            </a:srgbClr>
          </a:solidFill>
          <a:ln w="12700">
            <a:solidFill>
              <a:srgbClr val="0E2A4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411480"/>
            <a:ext cx="3154680" cy="502920"/>
          </a:xfrm>
          <a:prstGeom prst="round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530352"/>
            <a:ext cx="2788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22960" y="2011680"/>
            <a:ext cx="10789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Perspectives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868680" y="283464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3F4F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Priorités, calendrier, besoins – une fin orientée décision.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0" y="6355080"/>
            <a:ext cx="12188952" cy="502920"/>
          </a:xfrm>
          <a:prstGeom prst="rect">
            <a:avLst/>
          </a:prstGeom>
          <a:solidFill>
            <a:srgbClr val="0E2A47"/>
          </a:solidFill>
          <a:ln w="12700">
            <a:solidFill>
              <a:srgbClr val="0E2A4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48640" y="6473952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lecoursgratuit.com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83680" y="6473952"/>
            <a:ext cx="51206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Rapport d’activité – Association sportive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223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0700000">
            <a:off x="-1005840" y="-822960"/>
            <a:ext cx="8778240" cy="2651760"/>
          </a:xfrm>
          <a:prstGeom prst="parallelogram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20700000">
            <a:off x="7315200" y="4297680"/>
            <a:ext cx="5760720" cy="2926080"/>
          </a:xfrm>
          <a:prstGeom prst="parallelogram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5989320"/>
            <a:ext cx="12188952" cy="365760"/>
          </a:xfrm>
          <a:prstGeom prst="rect">
            <a:avLst/>
          </a:prstGeom>
          <a:solidFill>
            <a:srgbClr val="0E2A47">
              <a:alpha val="85000"/>
            </a:srgbClr>
          </a:solidFill>
          <a:ln w="12700">
            <a:solidFill>
              <a:srgbClr val="0E2A4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0"/>
            <a:ext cx="12188952" cy="6355080"/>
          </a:xfrm>
          <a:prstGeom prst="rect">
            <a:avLst/>
          </a:prstGeom>
          <a:solidFill>
            <a:srgbClr val="0B2239">
              <a:alpha val="88000"/>
            </a:srgbClr>
          </a:solidFill>
          <a:ln w="12700">
            <a:solidFill>
              <a:srgbClr val="0B223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54864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Feuille de route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640080" y="1115568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Trois priorités, puis un plan simple.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40080" y="1600200"/>
            <a:ext cx="5715000" cy="4206240"/>
          </a:xfrm>
          <a:prstGeom prst="roundRect">
            <a:avLst/>
          </a:prstGeom>
          <a:solidFill>
            <a:srgbClr val="0F2E4D">
              <a:alpha val="95000"/>
            </a:srgbClr>
          </a:solidFill>
          <a:ln w="12700">
            <a:solidFill>
              <a:srgbClr val="14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1783080"/>
            <a:ext cx="5166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Priorités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60120" y="2057400"/>
            <a:ext cx="512064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1) Encadrement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Recruter / former [X] éducateurs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2) Développement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Ouvrir une nouvelle catégorie / créneau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3) Ressources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Consolider les partenariats, sécuriser l’équipement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Ces priorités peuvent rester sobres. Leur force vient de la clarté.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583680" y="1600200"/>
            <a:ext cx="4965192" cy="2057400"/>
          </a:xfrm>
          <a:prstGeom prst="roundRect">
            <a:avLst/>
          </a:prstGeom>
          <a:solidFill>
            <a:srgbClr val="0F2E4D">
              <a:alpha val="95000"/>
            </a:srgbClr>
          </a:solidFill>
          <a:ln w="12700">
            <a:solidFill>
              <a:srgbClr val="143A5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858000" y="1783080"/>
            <a:ext cx="44165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Besoins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858000" y="2011680"/>
            <a:ext cx="452628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Matériel : [liste]</a:t>
            </a:r>
            <a:endParaRPr lang="en-US" sz="16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Transport : [besoin]</a:t>
            </a:r>
            <a:endParaRPr lang="en-US" sz="16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Créneaux : [demande]</a:t>
            </a:r>
            <a:endParaRPr lang="en-US" sz="16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Budget cible : [€]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583680" y="3749040"/>
            <a:ext cx="4965192" cy="2057400"/>
          </a:xfrm>
          <a:prstGeom prst="roundRect">
            <a:avLst/>
          </a:prstGeom>
          <a:solidFill>
            <a:srgbClr val="0F2E4D">
              <a:alpha val="95000"/>
            </a:srgbClr>
          </a:solidFill>
          <a:ln w="12700">
            <a:solidFill>
              <a:srgbClr val="143A5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858000" y="3931920"/>
            <a:ext cx="44165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Calendrier (exemple)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858000" y="4160520"/>
            <a:ext cx="452628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Pré-saison : [dates]</a:t>
            </a:r>
            <a:endParaRPr lang="en-US" sz="16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Rentrée : [date]</a:t>
            </a:r>
            <a:endParaRPr lang="en-US" sz="16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Tournoi club : [date]</a:t>
            </a:r>
            <a:endParaRPr lang="en-US" sz="16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Stage : [date]</a:t>
            </a:r>
            <a:endParaRPr lang="en-US" sz="16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AG : [date]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0" y="6355080"/>
            <a:ext cx="12188952" cy="502920"/>
          </a:xfrm>
          <a:prstGeom prst="rect">
            <a:avLst/>
          </a:prstGeom>
          <a:solidFill>
            <a:srgbClr val="0E2A47"/>
          </a:solidFill>
          <a:ln w="12700">
            <a:solidFill>
              <a:srgbClr val="0E2A4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48640" y="6473952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lecoursgratuit.com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583680" y="6473952"/>
            <a:ext cx="51206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Rapport d’activité – Association sportive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223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0700000">
            <a:off x="-1005840" y="-822960"/>
            <a:ext cx="8778240" cy="2651760"/>
          </a:xfrm>
          <a:prstGeom prst="parallelogram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20700000">
            <a:off x="7315200" y="4297680"/>
            <a:ext cx="5760720" cy="2926080"/>
          </a:xfrm>
          <a:prstGeom prst="parallelogram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5989320"/>
            <a:ext cx="12188952" cy="365760"/>
          </a:xfrm>
          <a:prstGeom prst="rect">
            <a:avLst/>
          </a:prstGeom>
          <a:solidFill>
            <a:srgbClr val="0E2A47">
              <a:alpha val="85000"/>
            </a:srgbClr>
          </a:solidFill>
          <a:ln w="12700">
            <a:solidFill>
              <a:srgbClr val="0E2A4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2960" y="214884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Merci</a:t>
            </a:r>
            <a:endParaRPr lang="en-US" sz="5600" dirty="0"/>
          </a:p>
        </p:txBody>
      </p:sp>
      <p:sp>
        <p:nvSpPr>
          <p:cNvPr id="6" name="Text 4"/>
          <p:cNvSpPr/>
          <p:nvPr/>
        </p:nvSpPr>
        <p:spPr>
          <a:xfrm>
            <a:off x="868680" y="29718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3F4F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Contact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8680" y="338328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Email : [email]   •   Téléphone : [téléphone]   •   Site : [site]   •   Réseaux : [réseaux]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594360"/>
            <a:ext cx="2468880" cy="960120"/>
          </a:xfrm>
          <a:prstGeom prst="roundRect">
            <a:avLst/>
          </a:prstGeom>
          <a:solidFill>
            <a:srgbClr val="F3F4F6">
              <a:alpha val="94000"/>
            </a:srgbClr>
          </a:solidFill>
          <a:ln w="12700">
            <a:solidFill>
              <a:srgbClr val="F3F4F6">
                <a:alpha val="75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841248"/>
            <a:ext cx="2468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[LOGO]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0" y="6355080"/>
            <a:ext cx="12188952" cy="502920"/>
          </a:xfrm>
          <a:prstGeom prst="rect">
            <a:avLst/>
          </a:prstGeom>
          <a:solidFill>
            <a:srgbClr val="0E2A47"/>
          </a:solidFill>
          <a:ln w="12700">
            <a:solidFill>
              <a:srgbClr val="0E2A4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6473952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lecoursgratuit.com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83680" y="6473952"/>
            <a:ext cx="51206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Modèle PPT – Association sportive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lecoursgratuit.com</dc:creator>
  <cp:lastModifiedBy>lecoursgratuit.com</cp:lastModifiedBy>
  <cp:revision>1</cp:revision>
  <dcterms:created xsi:type="dcterms:W3CDTF">2026-01-17T22:34:32Z</dcterms:created>
  <dcterms:modified xsi:type="dcterms:W3CDTF">2026-01-17T22:34:32Z</dcterms:modified>
</cp:coreProperties>
</file>