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2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Personnes accompagnées</c:v>
                </c:pt>
              </c:strCache>
            </c:strRef>
          </c:tx>
          <c:spPr>
            <a:solidFill>
              <a:srgbClr val="2DD4BF"/>
            </a:solidFill>
            <a:ln w="25400" cap="flat">
              <a:solidFill>
                <a:srgbClr val="2DD4BF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64748B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2DD4BF"/>
              </a:solidFill>
              <a:ln w="9525" cap="flat">
                <a:solidFill>
                  <a:srgbClr val="2DD4BF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260</c:v>
                </c:pt>
                <c:pt idx="1">
                  <c:v>290</c:v>
                </c:pt>
                <c:pt idx="2">
                  <c:v>330</c:v>
                </c:pt>
                <c:pt idx="3">
                  <c:v>370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64748B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FFFFFF"/>
              </a:solidFill>
              <a:prstDash val="solid"/>
              <a:round/>
            </a:ln>
          </c:spPr>
        </c:majorGridlines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4748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5E7E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4748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[Année]</c:v>
                </c:pt>
              </c:strCache>
            </c:strRef>
          </c:tx>
          <c:spPr>
            <a:solidFill>
              <a:srgbClr val="2DD4B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64748B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Aide alimentaire</c:v>
                  </c:pt>
                  <c:pt idx="1">
                    <c:v>Ateliers</c:v>
                  </c:pt>
                  <c:pt idx="2">
                    <c:v>Accès aux droits</c:v>
                  </c:pt>
                  <c:pt idx="3">
                    <c:v>Médiation</c:v>
                  </c:pt>
                  <c:pt idx="4">
                    <c:v>Autres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420</c:v>
                </c:pt>
                <c:pt idx="1">
                  <c:v>280</c:v>
                </c:pt>
                <c:pt idx="2">
                  <c:v>190</c:v>
                </c:pt>
                <c:pt idx="3">
                  <c:v>120</c:v>
                </c:pt>
                <c:pt idx="4">
                  <c:v>65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64748B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4748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500"/>
        </c:scaling>
        <c:delete val="0"/>
        <c:axPos val="l"/>
        <c:majorGridlines>
          <c:spPr>
            <a:ln w="12700" cap="flat">
              <a:solidFill>
                <a:srgbClr val="E5E7E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4748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Ressources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DD4BF"/>
              </a:solidFill>
              <a:effectLst/>
            </c:spPr>
          </c:dPt>
          <c:dPt>
            <c:idx val="1"/>
            <c:bubble3D val="0"/>
            <c:spPr>
              <a:solidFill>
                <a:srgbClr val="60A5FA"/>
              </a:solidFill>
              <a:effectLst/>
            </c:spPr>
          </c:dPt>
          <c:dPt>
            <c:idx val="2"/>
            <c:bubble3D val="0"/>
            <c:spPr>
              <a:solidFill>
                <a:srgbClr val="F59E0B"/>
              </a:solidFill>
              <a:effectLst/>
            </c:spPr>
          </c:dPt>
          <c:dPt>
            <c:idx val="3"/>
            <c:bubble3D val="0"/>
            <c:spPr>
              <a:solidFill>
                <a:srgbClr val="FB7185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64748B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64748B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64748B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64748B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Subventions</c:v>
                </c:pt>
                <c:pt idx="1">
                  <c:v>Dons</c:v>
                </c:pt>
                <c:pt idx="2">
                  <c:v>Cotisations</c:v>
                </c:pt>
                <c:pt idx="3">
                  <c:v>Prestations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55</c:v>
                </c:pt>
                <c:pt idx="1">
                  <c:v>25</c:v>
                </c:pt>
                <c:pt idx="2">
                  <c:v>12</c:v>
                </c:pt>
                <c:pt idx="3">
                  <c:v>8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legend>
      <c:legendPos val="r"/>
      <c:overlay val="0"/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Dépenses</c:v>
                </c:pt>
              </c:strCache>
            </c:strRef>
          </c:tx>
          <c:spPr>
            <a:solidFill>
              <a:srgbClr val="0B122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64748B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Terrain</c:v>
                  </c:pt>
                  <c:pt idx="1">
                    <c:v>RH</c:v>
                  </c:pt>
                  <c:pt idx="2">
                    <c:v>Fonctionnement</c:v>
                  </c:pt>
                  <c:pt idx="3">
                    <c:v>Communication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46</c:v>
                </c:pt>
                <c:pt idx="1">
                  <c:v>32</c:v>
                </c:pt>
                <c:pt idx="2">
                  <c:v>17</c:v>
                </c:pt>
                <c:pt idx="3">
                  <c:v>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64748B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4748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60"/>
        </c:scaling>
        <c:delete val="0"/>
        <c:axPos val="l"/>
        <c:majorGridlines>
          <c:spPr>
            <a:ln w="12700" cap="flat">
              <a:solidFill>
                <a:srgbClr val="E5E7E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4748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Photo (réunion) : https://unsplash.com/photos/people-are-working-together-at-a-meeting-x6bcVxXDSS0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Photo (entraide) : https://unsplash.com/photos/view-of-two-persons-hands-lyiKExA4zQA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Photo (réunion) : https://unsplash.com/photos/people-are-working-together-at-a-meeting-x6bcVxXDSS0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Photo (distribution / dons) : https://unsplash.com/photos/people-standing-in-front-of-brown-cardboard-boxes-y3ZY6qFln_g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Photo (distribution / dons) : https://unsplash.com/photos/people-standing-in-front-of-brown-cardboard-boxes-y3ZY6qFln_g
- Photo (action citoyenne) : https://unsplash.com/photos/group-of-people-cleaning-up-graffiti-outside-building-1zoaTkEVaZ4
- Photo (terrain / tablette) : https://unsplash.com/photos/three-people-looking-at-a-tablet-outdoors-device-outdoors-y4vwga78nXY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Photo (terrain / tablette) : https://unsplash.com/photos/three-people-looking-at-a-tablet-outdoors-device-outdoors-y4vwga78nXY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Photo (entraide) : https://unsplash.com/photos/view-of-two-persons-hands-lyiKExA4zQA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Photo (réunion) : https://unsplash.com/photos/people-are-working-together-at-a-meeting-x6bcVxXDSS0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Photo (distribution / dons) : https://unsplash.com/photos/people-standing-in-front-of-brown-cardboard-boxes-y3ZY6qFln_g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Photo (entraide) : https://unsplash.com/photos/view-of-two-persons-hands-lyiKExA4zQA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Photo (action citoyenne) : https://unsplash.com/photos/group-of-people-cleaning-up-graffiti-outside-building-1zoaTkEVaZ4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image" Target="../media/image-8-2.jpg"/><Relationship Id="rId3" Type="http://schemas.openxmlformats.org/officeDocument/2006/relationships/image" Target="../media/image-8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chart" Target="/ppt/charts/chart4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ssoc_ppt/assets/meetin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65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731520" y="914400"/>
            <a:ext cx="6309360" cy="4480560"/>
          </a:xfrm>
          <a:prstGeom prst="roundRect">
            <a:avLst/>
          </a:prstGeom>
          <a:solidFill>
            <a:srgbClr val="0B1220">
              <a:alpha val="92000"/>
            </a:srgbClr>
          </a:solidFill>
          <a:ln w="12700">
            <a:solidFill>
              <a:srgbClr val="101A2E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25000"/>
              </a:srgbClr>
            </a:outerShdw>
          </a:effectLst>
        </p:spPr>
      </p:sp>
      <p:sp>
        <p:nvSpPr>
          <p:cNvPr id="5" name="Text 2"/>
          <p:cNvSpPr/>
          <p:nvPr/>
        </p:nvSpPr>
        <p:spPr>
          <a:xfrm>
            <a:off x="1051560" y="1143000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[Nom de l’association]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1051560" y="1691640"/>
            <a:ext cx="5669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Rapport d’activité</a:t>
            </a:r>
            <a:endParaRPr lang="en-US" sz="4400" dirty="0"/>
          </a:p>
        </p:txBody>
      </p:sp>
      <p:sp>
        <p:nvSpPr>
          <p:cNvPr id="7" name="Text 4"/>
          <p:cNvSpPr/>
          <p:nvPr/>
        </p:nvSpPr>
        <p:spPr>
          <a:xfrm>
            <a:off x="1051560" y="2331720"/>
            <a:ext cx="5669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[Année / Période]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1051560" y="2926080"/>
            <a:ext cx="73152" cy="2103120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234440" y="2880360"/>
            <a:ext cx="548640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E5E7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“[Une phrase forte résumant l’impact de l’année : ex. Ensemble, nous avons accompagné 1 250 personnes et mobilisé 180 bénévoles.]”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9052560" y="685800"/>
            <a:ext cx="2377440" cy="914400"/>
          </a:xfrm>
          <a:prstGeom prst="roundRect">
            <a:avLst/>
          </a:prstGeom>
          <a:solidFill>
            <a:srgbClr val="FFFFFF">
              <a:alpha val="90000"/>
            </a:srgbClr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052560" y="960120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Insérer le logo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1371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[LOGO]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965960" y="73152"/>
            <a:ext cx="5486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377440" y="73152"/>
            <a:ext cx="7772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Sommaire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9738360" y="82296"/>
            <a:ext cx="10972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[Année]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0927080" y="82296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 [##]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31520" y="777240"/>
            <a:ext cx="5943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Sommaire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731520" y="1325880"/>
            <a:ext cx="7772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 conseillée pour un rapport d’activité (modifiable).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22960" y="1874520"/>
            <a:ext cx="640080" cy="420624"/>
          </a:xfrm>
          <a:prstGeom prst="round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1929384"/>
            <a:ext cx="6400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645920" y="1892808"/>
            <a:ext cx="74980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Contexte &amp; mission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22960" y="2441448"/>
            <a:ext cx="640080" cy="420624"/>
          </a:xfrm>
          <a:prstGeom prst="round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2496312"/>
            <a:ext cx="6400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645920" y="2459736"/>
            <a:ext cx="74980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Chiffres clés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822960" y="3008376"/>
            <a:ext cx="640080" cy="420624"/>
          </a:xfrm>
          <a:prstGeom prst="round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" y="3063240"/>
            <a:ext cx="6400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645920" y="3026664"/>
            <a:ext cx="74980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Actions &amp; impact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822960" y="3575304"/>
            <a:ext cx="640080" cy="420624"/>
          </a:xfrm>
          <a:prstGeom prst="round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2960" y="3630168"/>
            <a:ext cx="6400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645920" y="3593592"/>
            <a:ext cx="74980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Mobilisation &amp; partenariats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822960" y="4142232"/>
            <a:ext cx="640080" cy="420624"/>
          </a:xfrm>
          <a:prstGeom prst="round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22960" y="4197096"/>
            <a:ext cx="6400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645920" y="4160520"/>
            <a:ext cx="74980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Gouvernance &amp; équipe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822960" y="4709160"/>
            <a:ext cx="640080" cy="420624"/>
          </a:xfrm>
          <a:prstGeom prst="round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22960" y="4764024"/>
            <a:ext cx="6400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1645920" y="4727448"/>
            <a:ext cx="74980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Finances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822960" y="5276088"/>
            <a:ext cx="640080" cy="420624"/>
          </a:xfrm>
          <a:prstGeom prst="round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22960" y="5330952"/>
            <a:ext cx="6400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1645920" y="5294376"/>
            <a:ext cx="74980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Enseignements &amp; perspectives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8869680" y="1097280"/>
            <a:ext cx="2743200" cy="5120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10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9098280" y="132588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Astuce de mise à jour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9098280" y="1737360"/>
            <a:ext cx="233172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Remplacez les chiffres</a:t>
            </a:r>
            <a:endParaRPr lang="en-US" sz="1200" dirty="0"/>
          </a:p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Ajoutez vos photos</a:t>
            </a:r>
            <a:endParaRPr lang="en-US" sz="1200" dirty="0"/>
          </a:p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Insérez vos logos</a:t>
            </a:r>
            <a:endParaRPr lang="en-US" sz="1200" dirty="0"/>
          </a:p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Ajustez les sections</a:t>
            </a:r>
            <a:endParaRPr lang="en-US" sz="1200" dirty="0"/>
          </a:p>
          <a:p>
            <a:pPr marL="177800" indent="-177800">
              <a:buSzPct val="100000"/>
              <a:buChar char="•"/>
            </a:pPr>
            <a:endParaRPr lang="en-US" sz="1200" dirty="0"/>
          </a:p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Tout est éditable.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9098280" y="4251960"/>
            <a:ext cx="2331720" cy="1691640"/>
          </a:xfrm>
          <a:prstGeom prst="roundRect">
            <a:avLst/>
          </a:prstGeom>
          <a:solidFill>
            <a:srgbClr val="0B1220"/>
          </a:solidFill>
          <a:ln w="12700">
            <a:solidFill>
              <a:srgbClr val="101A2E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098280" y="4498848"/>
            <a:ext cx="23317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premium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charts natifs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7F8FB"/>
          </a:solidFill>
          <a:ln w="12700">
            <a:solidFill>
              <a:srgbClr val="F7F8FB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48640" y="6537960"/>
            <a:ext cx="11094415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48640" y="6601968"/>
            <a:ext cx="8686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[Nom de l’association] · Rapport d’activité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8961120" y="6601968"/>
            <a:ext cx="2651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[site web] · [email] · [téléphone]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ssoc_ppt/assets/hands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>
              <a:alpha val="65000"/>
            </a:srgbClr>
          </a:solidFill>
          <a:ln w="12700">
            <a:solidFill>
              <a:srgbClr val="0B1220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94360" y="1920240"/>
            <a:ext cx="1828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200" b="1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7200" dirty="0"/>
          </a:p>
        </p:txBody>
      </p:sp>
      <p:sp>
        <p:nvSpPr>
          <p:cNvPr id="6" name="Text 3"/>
          <p:cNvSpPr/>
          <p:nvPr/>
        </p:nvSpPr>
        <p:spPr>
          <a:xfrm>
            <a:off x="594360" y="297180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Contexte &amp; mission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621792" y="3657600"/>
            <a:ext cx="10789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que nous faisons, pour qui, et pourquoi.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1371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[LOGO]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965960" y="73152"/>
            <a:ext cx="5486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377440" y="73152"/>
            <a:ext cx="7772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Contexte &amp; mission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9738360" y="82296"/>
            <a:ext cx="10972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[Année]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0927080" y="82296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 [##]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31520" y="777240"/>
            <a:ext cx="5943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Notre mission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731520" y="1325880"/>
            <a:ext cx="7863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[En une phrase : ex. Accompagner et renforcer le pouvoir d’agir des personnes en situation de vulnérabilité sur notre territoire.]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731520" y="2331720"/>
            <a:ext cx="3611880" cy="3429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1051560" y="2651760"/>
            <a:ext cx="594360" cy="594360"/>
          </a:xfrm>
          <a:prstGeom prst="ellipse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51560" y="2633472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051560" y="3383280"/>
            <a:ext cx="2971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Proximité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051560" y="3840480"/>
            <a:ext cx="2971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Écoute, présence et accompagnement au plus près des besoins.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051560" y="4937760"/>
            <a:ext cx="2971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Indicateur 1</a:t>
            </a:r>
            <a:endParaRPr lang="en-US" sz="1200" dirty="0"/>
          </a:p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Indicateur 2</a:t>
            </a:r>
            <a:endParaRPr lang="en-US" sz="1200" dirty="0"/>
          </a:p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Indicateur 3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754880" y="2331720"/>
            <a:ext cx="3611880" cy="3429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5074920" y="2651760"/>
            <a:ext cx="594360" cy="594360"/>
          </a:xfrm>
          <a:prstGeom prst="ellipse">
            <a:avLst/>
          </a:prstGeom>
          <a:solidFill>
            <a:srgbClr val="60A5FA"/>
          </a:solidFill>
          <a:ln w="12700">
            <a:solidFill>
              <a:srgbClr val="60A5F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074920" y="2633472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5074920" y="3383280"/>
            <a:ext cx="2971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Transparence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5074920" y="3840480"/>
            <a:ext cx="2971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Gouvernance claire, décisions tracées, finances lisibles.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074920" y="4937760"/>
            <a:ext cx="2971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Indicateur 1</a:t>
            </a:r>
            <a:endParaRPr lang="en-US" sz="1200" dirty="0"/>
          </a:p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Indicateur 2</a:t>
            </a:r>
            <a:endParaRPr lang="en-US" sz="1200" dirty="0"/>
          </a:p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Indicateur 3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8778240" y="2331720"/>
            <a:ext cx="3611880" cy="3429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10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9098280" y="2651760"/>
            <a:ext cx="594360" cy="5943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098280" y="2633472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9098280" y="3383280"/>
            <a:ext cx="2971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</a:t>
            </a:r>
            <a:endParaRPr lang="en-US" sz="2000" dirty="0"/>
          </a:p>
        </p:txBody>
      </p:sp>
      <p:sp>
        <p:nvSpPr>
          <p:cNvPr id="26" name="Text 24"/>
          <p:cNvSpPr/>
          <p:nvPr/>
        </p:nvSpPr>
        <p:spPr>
          <a:xfrm>
            <a:off x="9098280" y="3840480"/>
            <a:ext cx="2971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Actions mesurées, retours terrain, amélioration continue.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098280" y="4937760"/>
            <a:ext cx="2971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Indicateur 1</a:t>
            </a:r>
            <a:endParaRPr lang="en-US" sz="1200" dirty="0"/>
          </a:p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Indicateur 2</a:t>
            </a:r>
            <a:endParaRPr lang="en-US" sz="1200" dirty="0"/>
          </a:p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Indicateur 3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7F8FB"/>
          </a:solidFill>
          <a:ln w="12700">
            <a:solidFill>
              <a:srgbClr val="F7F8FB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548640" y="6537960"/>
            <a:ext cx="11094415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48640" y="6601968"/>
            <a:ext cx="8686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[Nom de l’association] · Rapport d’activité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8961120" y="6601968"/>
            <a:ext cx="2651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[site web] · [email] · [téléphone]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ssoc_ppt/assets/meetin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>
              <a:alpha val="65000"/>
            </a:srgbClr>
          </a:solidFill>
          <a:ln w="12700">
            <a:solidFill>
              <a:srgbClr val="0B1220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94360" y="1920240"/>
            <a:ext cx="1828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200" b="1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7200" dirty="0"/>
          </a:p>
        </p:txBody>
      </p:sp>
      <p:sp>
        <p:nvSpPr>
          <p:cNvPr id="6" name="Text 3"/>
          <p:cNvSpPr/>
          <p:nvPr/>
        </p:nvSpPr>
        <p:spPr>
          <a:xfrm>
            <a:off x="594360" y="297180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Chiffres clés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621792" y="3657600"/>
            <a:ext cx="10789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vue rapide de l’activité et des ressources mobilisées.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1371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[LOGO]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965960" y="73152"/>
            <a:ext cx="5486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377440" y="73152"/>
            <a:ext cx="7772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Chiffres clés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9738360" y="82296"/>
            <a:ext cx="10972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[Année]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0927080" y="82296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 [##]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31520" y="777240"/>
            <a:ext cx="7772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Chiffres clés [Année]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731520" y="1325880"/>
            <a:ext cx="7772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Exemples — remplacez par vos données.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31520" y="1874520"/>
            <a:ext cx="2834640" cy="1554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731520" y="1874520"/>
            <a:ext cx="73152" cy="1554480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32688" y="2103120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Personnes accompagnées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932688" y="2441448"/>
            <a:ext cx="2468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1 250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932688" y="3017520"/>
            <a:ext cx="24688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+18% vs N-1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3703320" y="1874520"/>
            <a:ext cx="2834640" cy="1554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3703320" y="1874520"/>
            <a:ext cx="73152" cy="1554480"/>
          </a:xfrm>
          <a:prstGeom prst="rect">
            <a:avLst/>
          </a:prstGeom>
          <a:solidFill>
            <a:srgbClr val="60A5FA"/>
          </a:solidFill>
          <a:ln w="12700">
            <a:solidFill>
              <a:srgbClr val="60A5F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04488" y="2103120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Bénévoles mobilisés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904488" y="2441448"/>
            <a:ext cx="2468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180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3904488" y="3017520"/>
            <a:ext cx="24688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0A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+12% vs N-1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6675120" y="1874520"/>
            <a:ext cx="2834640" cy="1554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6675120" y="1874520"/>
            <a:ext cx="73152" cy="155448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876288" y="2103120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Heures de bénévolat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876288" y="2441448"/>
            <a:ext cx="2468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4 600 h</a:t>
            </a:r>
            <a:endParaRPr lang="en-US" sz="2800" dirty="0"/>
          </a:p>
        </p:txBody>
      </p:sp>
      <p:sp>
        <p:nvSpPr>
          <p:cNvPr id="24" name="Text 22"/>
          <p:cNvSpPr/>
          <p:nvPr/>
        </p:nvSpPr>
        <p:spPr>
          <a:xfrm>
            <a:off x="6876288" y="3017520"/>
            <a:ext cx="24688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+9% vs N-1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9646920" y="1874520"/>
            <a:ext cx="2542032" cy="1554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12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9646920" y="1874520"/>
            <a:ext cx="73152" cy="1554480"/>
          </a:xfrm>
          <a:prstGeom prst="rect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848088" y="2103120"/>
            <a:ext cx="2176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Budget annuel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9848088" y="2441448"/>
            <a:ext cx="21762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€ 210k</a:t>
            </a:r>
            <a:endParaRPr lang="en-US" sz="2800" dirty="0"/>
          </a:p>
        </p:txBody>
      </p:sp>
      <p:sp>
        <p:nvSpPr>
          <p:cNvPr id="29" name="Text 27"/>
          <p:cNvSpPr/>
          <p:nvPr/>
        </p:nvSpPr>
        <p:spPr>
          <a:xfrm>
            <a:off x="9848088" y="3017520"/>
            <a:ext cx="217627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B71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+5% vs N-1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731520" y="3657600"/>
            <a:ext cx="11457432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8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1005840" y="38404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que montrent les chiffres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1005840" y="4251960"/>
            <a:ext cx="64008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Une hausse de la demande (+18%)</a:t>
            </a:r>
            <a:endParaRPr lang="en-US" sz="1300" dirty="0"/>
          </a:p>
          <a:p>
            <a:pPr marL="177800" indent="-1778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Une meilleure capacité d’accueil grâce au bénévolat</a:t>
            </a:r>
            <a:endParaRPr lang="en-US" sz="1300" dirty="0"/>
          </a:p>
          <a:p>
            <a:pPr marL="177800" indent="-1778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Une allocation budgétaire stable, concentrée sur le terrain</a:t>
            </a:r>
            <a:endParaRPr lang="en-US" sz="1300" dirty="0"/>
          </a:p>
          <a:p>
            <a:pPr marL="177800" indent="-177800">
              <a:buSzPct val="100000"/>
              <a:buChar char="•"/>
            </a:pPr>
            <a:endParaRPr lang="en-US" sz="1300" dirty="0"/>
          </a:p>
          <a:p>
            <a:pPr marL="177800" indent="-1778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[Ajoutez une lecture rapide : 2–3 lignes maximum.]</a:t>
            </a:r>
            <a:endParaRPr lang="en-US" sz="1300" dirty="0"/>
          </a:p>
        </p:txBody>
      </p:sp>
      <p:graphicFrame>
        <p:nvGraphicFramePr>
          <p:cNvPr id="33" name="Chart 0" descr=""/>
          <p:cNvGraphicFramePr/>
          <p:nvPr/>
        </p:nvGraphicFramePr>
        <p:xfrm>
          <a:off x="7726680" y="3886200"/>
          <a:ext cx="4343400" cy="2240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34" name="Shape 3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7F8FB"/>
          </a:solidFill>
          <a:ln w="12700">
            <a:solidFill>
              <a:srgbClr val="F7F8FB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548640" y="6537960"/>
            <a:ext cx="11094415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548640" y="6601968"/>
            <a:ext cx="8686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[Nom de l’association] · Rapport d’activité</a:t>
            </a:r>
            <a:endParaRPr lang="en-US" sz="1000" dirty="0"/>
          </a:p>
        </p:txBody>
      </p:sp>
      <p:sp>
        <p:nvSpPr>
          <p:cNvPr id="37" name="Text 34"/>
          <p:cNvSpPr/>
          <p:nvPr/>
        </p:nvSpPr>
        <p:spPr>
          <a:xfrm>
            <a:off x="8961120" y="6601968"/>
            <a:ext cx="2651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[site web] · [email] · [téléphone]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ssoc_ppt/assets/food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>
              <a:alpha val="65000"/>
            </a:srgbClr>
          </a:solidFill>
          <a:ln w="12700">
            <a:solidFill>
              <a:srgbClr val="0B1220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94360" y="1920240"/>
            <a:ext cx="1828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200" b="1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7200" dirty="0"/>
          </a:p>
        </p:txBody>
      </p:sp>
      <p:sp>
        <p:nvSpPr>
          <p:cNvPr id="6" name="Text 3"/>
          <p:cNvSpPr/>
          <p:nvPr/>
        </p:nvSpPr>
        <p:spPr>
          <a:xfrm>
            <a:off x="594360" y="297180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Actions &amp; impact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621792" y="3657600"/>
            <a:ext cx="10789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projets de l’année et leurs résultats concrets.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1371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[LOGO]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965960" y="73152"/>
            <a:ext cx="5486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377440" y="73152"/>
            <a:ext cx="7772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Actions &amp; impact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9738360" y="82296"/>
            <a:ext cx="10972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[Année]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0927080" y="82296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 [##]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31520" y="7772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Actions phares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731520" y="13258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projets emblématiques (exemples).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31520" y="1874520"/>
            <a:ext cx="3657600" cy="4160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10000"/>
              </a:srgbClr>
            </a:outerShdw>
          </a:effectLst>
        </p:spPr>
      </p:sp>
      <p:pic>
        <p:nvPicPr>
          <p:cNvPr id="11" name="Image 0" descr="/mnt/data/assoc_ppt/assets/food.jpg">    </p:cNvPr>
          <p:cNvPicPr>
            <a:picLocks noChangeAspect="1"/>
          </p:cNvPicPr>
          <p:nvPr/>
        </p:nvPicPr>
        <p:blipFill>
          <a:blip r:embed="rId1"/>
          <a:srcRect l="0" r="0" t="9688" b="9688"/>
          <a:stretch/>
        </p:blipFill>
        <p:spPr>
          <a:xfrm>
            <a:off x="731520" y="1874520"/>
            <a:ext cx="3657600" cy="196596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731520" y="3429000"/>
            <a:ext cx="3657600" cy="411480"/>
          </a:xfrm>
          <a:prstGeom prst="rect">
            <a:avLst/>
          </a:prstGeom>
          <a:solidFill>
            <a:srgbClr val="000000">
              <a:alpha val="65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60120" y="3502152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620 personnes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731520" y="3840480"/>
            <a:ext cx="3657600" cy="73152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960120" y="4023360"/>
            <a:ext cx="3200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Aide alimentaire &amp; accès aux droits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960120" y="4572000"/>
            <a:ext cx="320040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Distribution, orientation, et accompagnement administratif avec un suivi mensuel.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960120" y="5623560"/>
            <a:ext cx="3200400" cy="320040"/>
          </a:xfrm>
          <a:prstGeom prst="roundRect">
            <a:avLst/>
          </a:prstGeom>
          <a:solidFill>
            <a:srgbClr val="F1F5F9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1051560" y="5687568"/>
            <a:ext cx="3017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Résultat clé : [à compléter]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4814316" y="1874520"/>
            <a:ext cx="3657600" cy="4160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10000"/>
              </a:srgbClr>
            </a:outerShdw>
          </a:effectLst>
        </p:spPr>
      </p:sp>
      <p:pic>
        <p:nvPicPr>
          <p:cNvPr id="20" name="Image 1" descr="/mnt/data/assoc_ppt/assets/cleanup.jpg">    </p:cNvPr>
          <p:cNvPicPr>
            <a:picLocks noChangeAspect="1"/>
          </p:cNvPicPr>
          <p:nvPr/>
        </p:nvPicPr>
        <p:blipFill>
          <a:blip r:embed="rId2"/>
          <a:srcRect l="0" r="0" t="9688" b="9688"/>
          <a:stretch/>
        </p:blipFill>
        <p:spPr>
          <a:xfrm>
            <a:off x="4814316" y="1874520"/>
            <a:ext cx="3657600" cy="1965960"/>
          </a:xfrm>
          <a:prstGeom prst="rect">
            <a:avLst/>
          </a:prstGeom>
        </p:spPr>
      </p:pic>
      <p:sp>
        <p:nvSpPr>
          <p:cNvPr id="21" name="Shape 17"/>
          <p:cNvSpPr/>
          <p:nvPr/>
        </p:nvSpPr>
        <p:spPr>
          <a:xfrm>
            <a:off x="4814316" y="3429000"/>
            <a:ext cx="3657600" cy="411480"/>
          </a:xfrm>
          <a:prstGeom prst="rect">
            <a:avLst/>
          </a:prstGeom>
          <a:solidFill>
            <a:srgbClr val="000000">
              <a:alpha val="65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5042916" y="3502152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actions</a:t>
            </a:r>
            <a:endParaRPr lang="en-US" sz="1400" dirty="0"/>
          </a:p>
        </p:txBody>
      </p:sp>
      <p:sp>
        <p:nvSpPr>
          <p:cNvPr id="23" name="Shape 19"/>
          <p:cNvSpPr/>
          <p:nvPr/>
        </p:nvSpPr>
        <p:spPr>
          <a:xfrm>
            <a:off x="4814316" y="3840480"/>
            <a:ext cx="3657600" cy="73152"/>
          </a:xfrm>
          <a:prstGeom prst="rect">
            <a:avLst/>
          </a:prstGeom>
          <a:solidFill>
            <a:srgbClr val="60A5FA"/>
          </a:solidFill>
          <a:ln w="12700">
            <a:solidFill>
              <a:srgbClr val="60A5FA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5042916" y="4023360"/>
            <a:ext cx="3200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Chantiers citoyens (cadre de vie)</a:t>
            </a:r>
            <a:endParaRPr lang="en-US" sz="1600" dirty="0"/>
          </a:p>
        </p:txBody>
      </p:sp>
      <p:sp>
        <p:nvSpPr>
          <p:cNvPr id="25" name="Text 21"/>
          <p:cNvSpPr/>
          <p:nvPr/>
        </p:nvSpPr>
        <p:spPr>
          <a:xfrm>
            <a:off x="5042916" y="4572000"/>
            <a:ext cx="320040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Nettoyage, médiation et sensibilisation dans l’espace public avec les habitants.</a:t>
            </a:r>
            <a:endParaRPr lang="en-US" sz="1250" dirty="0"/>
          </a:p>
        </p:txBody>
      </p:sp>
      <p:sp>
        <p:nvSpPr>
          <p:cNvPr id="26" name="Shape 22"/>
          <p:cNvSpPr/>
          <p:nvPr/>
        </p:nvSpPr>
        <p:spPr>
          <a:xfrm>
            <a:off x="5042916" y="5623560"/>
            <a:ext cx="3200400" cy="320040"/>
          </a:xfrm>
          <a:prstGeom prst="roundRect">
            <a:avLst/>
          </a:prstGeom>
          <a:solidFill>
            <a:srgbClr val="F1F5F9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5134356" y="5687568"/>
            <a:ext cx="3017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Résultat clé : [à compléter]</a:t>
            </a:r>
            <a:endParaRPr lang="en-US" sz="1100" dirty="0"/>
          </a:p>
        </p:txBody>
      </p:sp>
      <p:sp>
        <p:nvSpPr>
          <p:cNvPr id="28" name="Shape 24"/>
          <p:cNvSpPr/>
          <p:nvPr/>
        </p:nvSpPr>
        <p:spPr>
          <a:xfrm>
            <a:off x="8897112" y="1874520"/>
            <a:ext cx="3657600" cy="4160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10000"/>
              </a:srgbClr>
            </a:outerShdw>
          </a:effectLst>
        </p:spPr>
      </p:sp>
      <p:pic>
        <p:nvPicPr>
          <p:cNvPr id="29" name="Image 2" descr="/mnt/data/assoc_ppt/assets/tablet.jpg">    </p:cNvPr>
          <p:cNvPicPr>
            <a:picLocks noChangeAspect="1"/>
          </p:cNvPicPr>
          <p:nvPr/>
        </p:nvPicPr>
        <p:blipFill>
          <a:blip r:embed="rId3"/>
          <a:srcRect l="0" r="0" t="9688" b="9688"/>
          <a:stretch/>
        </p:blipFill>
        <p:spPr>
          <a:xfrm>
            <a:off x="8897112" y="1874520"/>
            <a:ext cx="3657600" cy="1965960"/>
          </a:xfrm>
          <a:prstGeom prst="rect">
            <a:avLst/>
          </a:prstGeom>
        </p:spPr>
      </p:pic>
      <p:sp>
        <p:nvSpPr>
          <p:cNvPr id="30" name="Shape 25"/>
          <p:cNvSpPr/>
          <p:nvPr/>
        </p:nvSpPr>
        <p:spPr>
          <a:xfrm>
            <a:off x="8897112" y="3429000"/>
            <a:ext cx="3657600" cy="411480"/>
          </a:xfrm>
          <a:prstGeom prst="rect">
            <a:avLst/>
          </a:prstGeom>
          <a:solidFill>
            <a:srgbClr val="000000">
              <a:alpha val="65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1" name="Text 26"/>
          <p:cNvSpPr/>
          <p:nvPr/>
        </p:nvSpPr>
        <p:spPr>
          <a:xfrm>
            <a:off x="9125712" y="3502152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 ateliers</a:t>
            </a:r>
            <a:endParaRPr lang="en-US" sz="1400" dirty="0"/>
          </a:p>
        </p:txBody>
      </p:sp>
      <p:sp>
        <p:nvSpPr>
          <p:cNvPr id="32" name="Shape 27"/>
          <p:cNvSpPr/>
          <p:nvPr/>
        </p:nvSpPr>
        <p:spPr>
          <a:xfrm>
            <a:off x="8897112" y="3840480"/>
            <a:ext cx="3657600" cy="73152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3" name="Text 28"/>
          <p:cNvSpPr/>
          <p:nvPr/>
        </p:nvSpPr>
        <p:spPr>
          <a:xfrm>
            <a:off x="9125712" y="4023360"/>
            <a:ext cx="3200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Ateliers &amp; prévention (outreach)</a:t>
            </a:r>
            <a:endParaRPr lang="en-US" sz="1600" dirty="0"/>
          </a:p>
        </p:txBody>
      </p:sp>
      <p:sp>
        <p:nvSpPr>
          <p:cNvPr id="34" name="Text 29"/>
          <p:cNvSpPr/>
          <p:nvPr/>
        </p:nvSpPr>
        <p:spPr>
          <a:xfrm>
            <a:off x="9125712" y="4572000"/>
            <a:ext cx="320040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Ateliers thématiques, permanences mobiles et mise en réseau des partenaires.</a:t>
            </a:r>
            <a:endParaRPr lang="en-US" sz="1250" dirty="0"/>
          </a:p>
        </p:txBody>
      </p:sp>
      <p:sp>
        <p:nvSpPr>
          <p:cNvPr id="35" name="Shape 30"/>
          <p:cNvSpPr/>
          <p:nvPr/>
        </p:nvSpPr>
        <p:spPr>
          <a:xfrm>
            <a:off x="9125712" y="5623560"/>
            <a:ext cx="3200400" cy="320040"/>
          </a:xfrm>
          <a:prstGeom prst="roundRect">
            <a:avLst/>
          </a:prstGeom>
          <a:solidFill>
            <a:srgbClr val="F1F5F9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36" name="Text 31"/>
          <p:cNvSpPr/>
          <p:nvPr/>
        </p:nvSpPr>
        <p:spPr>
          <a:xfrm>
            <a:off x="9217152" y="5687568"/>
            <a:ext cx="3017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Résultat clé : [à compléter]</a:t>
            </a:r>
            <a:endParaRPr lang="en-US" sz="1100" dirty="0"/>
          </a:p>
        </p:txBody>
      </p:sp>
      <p:sp>
        <p:nvSpPr>
          <p:cNvPr id="38" name="Shape 32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7F8FB"/>
          </a:solidFill>
          <a:ln w="12700">
            <a:solidFill>
              <a:srgbClr val="F7F8FB"/>
            </a:solidFill>
            <a:prstDash val="solid"/>
          </a:ln>
        </p:spPr>
      </p:sp>
      <p:sp>
        <p:nvSpPr>
          <p:cNvPr id="39" name="Shape 33"/>
          <p:cNvSpPr/>
          <p:nvPr/>
        </p:nvSpPr>
        <p:spPr>
          <a:xfrm>
            <a:off x="548640" y="6537960"/>
            <a:ext cx="11094415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40" name="Text 34"/>
          <p:cNvSpPr/>
          <p:nvPr/>
        </p:nvSpPr>
        <p:spPr>
          <a:xfrm>
            <a:off x="548640" y="6601968"/>
            <a:ext cx="8686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[Nom de l’association] · Rapport d’activité</a:t>
            </a:r>
            <a:endParaRPr lang="en-US" sz="1000" dirty="0"/>
          </a:p>
        </p:txBody>
      </p:sp>
      <p:sp>
        <p:nvSpPr>
          <p:cNvPr id="41" name="Text 35"/>
          <p:cNvSpPr/>
          <p:nvPr/>
        </p:nvSpPr>
        <p:spPr>
          <a:xfrm>
            <a:off x="8961120" y="6601968"/>
            <a:ext cx="2651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[site web] · [email] · [téléphone]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1371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[LOGO]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965960" y="73152"/>
            <a:ext cx="5486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377440" y="73152"/>
            <a:ext cx="7772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Actions &amp; impact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9738360" y="82296"/>
            <a:ext cx="10972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[Année]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0927080" y="82296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 [##]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31520" y="777240"/>
            <a:ext cx="6858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 sur le public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731520" y="1325880"/>
            <a:ext cx="7772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Répartition des bénéficiaires par programme (exemple).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31520" y="1874520"/>
            <a:ext cx="6675120" cy="4251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10000"/>
              </a:srgbClr>
            </a:outerShdw>
          </a:effectLst>
        </p:spPr>
      </p:sp>
      <p:graphicFrame>
        <p:nvGraphicFramePr>
          <p:cNvPr id="11" name="Chart 0" descr=""/>
          <p:cNvGraphicFramePr/>
          <p:nvPr/>
        </p:nvGraphicFramePr>
        <p:xfrm>
          <a:off x="960120" y="2148840"/>
          <a:ext cx="6217920" cy="37490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2" name="Shape 9"/>
          <p:cNvSpPr/>
          <p:nvPr/>
        </p:nvSpPr>
        <p:spPr>
          <a:xfrm>
            <a:off x="7635240" y="1874520"/>
            <a:ext cx="4553712" cy="4251960"/>
          </a:xfrm>
          <a:prstGeom prst="roundRect">
            <a:avLst/>
          </a:prstGeom>
          <a:solidFill>
            <a:srgbClr val="0B1220"/>
          </a:solidFill>
          <a:ln w="12700">
            <a:solidFill>
              <a:srgbClr val="101A2E"/>
            </a:solidFill>
            <a:prstDash val="solid"/>
          </a:ln>
          <a:effectLst>
            <a:outerShdw sx="100000" sy="100000" kx="0" ky="0" algn="bl" rotWithShape="0" blurRad="76200" dist="25400" dir="2700000">
              <a:srgbClr val="000000">
                <a:alpha val="18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7909560" y="2148840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Histoire d’impact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7909560" y="2560320"/>
            <a:ext cx="40233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E5E7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“[Témoignage court : 3–4 lignes.</a:t>
            </a:r>
            <a:endParaRPr lang="en-US" sz="1300" dirty="0"/>
          </a:p>
          <a:p>
            <a:pPr indent="0" marL="0">
              <a:buNone/>
            </a:pPr>
            <a:r>
              <a:rPr lang="en-US" sz="1300" i="1" dirty="0">
                <a:solidFill>
                  <a:srgbClr val="E5E7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Ex. Grâce à l’accompagnement, j’ai pu accéder à mes droits et retrouver une stabilité.]”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7909560" y="4023360"/>
            <a:ext cx="4023360" cy="1828800"/>
          </a:xfrm>
          <a:prstGeom prst="roundRect">
            <a:avLst/>
          </a:prstGeom>
          <a:solidFill>
            <a:srgbClr val="0F172A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138160" y="42062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Indicateurs de résultat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8138160" y="4526280"/>
            <a:ext cx="3657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E5E7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[Taux de satisfaction] </a:t>
            </a:r>
            <a:endParaRPr lang="en-US" sz="1200" dirty="0"/>
          </a:p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E5E7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[Taux de maintien/retour] </a:t>
            </a:r>
            <a:endParaRPr lang="en-US" sz="1200" dirty="0"/>
          </a:p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E5E7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[Orientation partenaires]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7F8FB"/>
          </a:solidFill>
          <a:ln w="12700">
            <a:solidFill>
              <a:srgbClr val="F7F8FB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48640" y="6537960"/>
            <a:ext cx="11094415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48640" y="6601968"/>
            <a:ext cx="8686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[Nom de l’association] · Rapport d’activité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8961120" y="6601968"/>
            <a:ext cx="2651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[site web] · [email] · [téléphone]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ssoc_ppt/assets/tablet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>
              <a:alpha val="65000"/>
            </a:srgbClr>
          </a:solidFill>
          <a:ln w="12700">
            <a:solidFill>
              <a:srgbClr val="0B1220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94360" y="1920240"/>
            <a:ext cx="1828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200" b="1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7200" dirty="0"/>
          </a:p>
        </p:txBody>
      </p:sp>
      <p:sp>
        <p:nvSpPr>
          <p:cNvPr id="6" name="Text 3"/>
          <p:cNvSpPr/>
          <p:nvPr/>
        </p:nvSpPr>
        <p:spPr>
          <a:xfrm>
            <a:off x="594360" y="297180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Mobilisation &amp; partenariats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621792" y="3657600"/>
            <a:ext cx="10789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Réseau, événements, et collaborations.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1371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[LOGO]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965960" y="73152"/>
            <a:ext cx="5486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377440" y="73152"/>
            <a:ext cx="7772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Mobilisation &amp; partenariats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9738360" y="82296"/>
            <a:ext cx="10972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[Année]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0927080" y="82296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 [##]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31520" y="7772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Temps forts de l’année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731520" y="13258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 timeline (exemple).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1005840" y="3108960"/>
            <a:ext cx="10149840" cy="0"/>
          </a:xfrm>
          <a:prstGeom prst="line">
            <a:avLst/>
          </a:prstGeom>
          <a:noFill/>
          <a:ln w="38100">
            <a:solidFill>
              <a:srgbClr val="CBD5E1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41248" y="2944368"/>
            <a:ext cx="329184" cy="329184"/>
          </a:xfrm>
          <a:prstGeom prst="ellipse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720" y="1828800"/>
            <a:ext cx="192024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12700" dir="2700000">
              <a:srgbClr val="000000">
                <a:alpha val="8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137160" y="1965960"/>
            <a:ext cx="1737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37160" y="2212848"/>
            <a:ext cx="1737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Kick-off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37160" y="2542032"/>
            <a:ext cx="1737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Lancement des actions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3378708" y="2944368"/>
            <a:ext cx="329184" cy="329184"/>
          </a:xfrm>
          <a:prstGeom prst="ellipse">
            <a:avLst/>
          </a:prstGeom>
          <a:solidFill>
            <a:srgbClr val="60A5FA"/>
          </a:solidFill>
          <a:ln w="12700">
            <a:solidFill>
              <a:srgbClr val="60A5F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583180" y="3749040"/>
            <a:ext cx="192024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12700" dir="2700000">
              <a:srgbClr val="000000">
                <a:alpha val="8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2674620" y="3886200"/>
            <a:ext cx="1737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0A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2674620" y="4133088"/>
            <a:ext cx="1737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Forum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2674620" y="4462272"/>
            <a:ext cx="1737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Mobilisation partenaires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5916168" y="2944368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120640" y="1828800"/>
            <a:ext cx="192024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12700" dir="2700000">
              <a:srgbClr val="000000">
                <a:alpha val="8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5212080" y="1965960"/>
            <a:ext cx="1737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212080" y="2212848"/>
            <a:ext cx="1737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Campagne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5212080" y="2542032"/>
            <a:ext cx="1737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Collecte &amp; dons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8453628" y="2944368"/>
            <a:ext cx="329184" cy="329184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658100" y="3749040"/>
            <a:ext cx="192024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12700" dir="2700000">
              <a:srgbClr val="000000">
                <a:alpha val="8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7749540" y="3886200"/>
            <a:ext cx="1737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B71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7749540" y="4133088"/>
            <a:ext cx="1737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Semaine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7749540" y="4462272"/>
            <a:ext cx="1737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Actions terrain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10991088" y="2944368"/>
            <a:ext cx="329184" cy="329184"/>
          </a:xfrm>
          <a:prstGeom prst="ellipse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0195560" y="1828800"/>
            <a:ext cx="192024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12700" dir="2700000">
              <a:srgbClr val="000000">
                <a:alpha val="8000"/>
              </a:srgbClr>
            </a:outerShdw>
          </a:effectLst>
        </p:spPr>
      </p:sp>
      <p:sp>
        <p:nvSpPr>
          <p:cNvPr id="33" name="Text 31"/>
          <p:cNvSpPr/>
          <p:nvPr/>
        </p:nvSpPr>
        <p:spPr>
          <a:xfrm>
            <a:off x="10287000" y="1965960"/>
            <a:ext cx="1737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10287000" y="2212848"/>
            <a:ext cx="1737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Bilan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10287000" y="2542032"/>
            <a:ext cx="1737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Atelier retour</a:t>
            </a:r>
            <a:endParaRPr lang="en-US" sz="1150" dirty="0"/>
          </a:p>
        </p:txBody>
      </p:sp>
      <p:sp>
        <p:nvSpPr>
          <p:cNvPr id="36" name="Shape 34"/>
          <p:cNvSpPr/>
          <p:nvPr/>
        </p:nvSpPr>
        <p:spPr>
          <a:xfrm>
            <a:off x="731520" y="4846320"/>
            <a:ext cx="11457432" cy="1280160"/>
          </a:xfrm>
          <a:prstGeom prst="roundRect">
            <a:avLst/>
          </a:prstGeom>
          <a:solidFill>
            <a:srgbClr val="0B1220"/>
          </a:solidFill>
          <a:ln w="12700">
            <a:solidFill>
              <a:srgbClr val="101A2E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005840" y="5138928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5E7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Ajoutez ici les photos et liens des événements (posts, presse, etc.).</a:t>
            </a:r>
            <a:endParaRPr lang="en-US" sz="1400" dirty="0"/>
          </a:p>
        </p:txBody>
      </p:sp>
      <p:sp>
        <p:nvSpPr>
          <p:cNvPr id="38" name="Shape 3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7F8FB"/>
          </a:solidFill>
          <a:ln w="12700">
            <a:solidFill>
              <a:srgbClr val="F7F8FB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548640" y="6537960"/>
            <a:ext cx="11094415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548640" y="6601968"/>
            <a:ext cx="8686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[Nom de l’association] · Rapport d’activité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8961120" y="6601968"/>
            <a:ext cx="2651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[site web] · [email] · [téléphone]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1371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[LOGO]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965960" y="73152"/>
            <a:ext cx="5486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377440" y="73152"/>
            <a:ext cx="7772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Mobilisation &amp; partenariats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9738360" y="82296"/>
            <a:ext cx="10972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[Année]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0927080" y="82296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 [##]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31520" y="777240"/>
            <a:ext cx="7772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Partenariats &amp; réseau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731520" y="13258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Insérez les logos et la contribution de chaque partenaire.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31520" y="1874520"/>
            <a:ext cx="5303520" cy="4251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10000"/>
              </a:srgbClr>
            </a:outerShdw>
          </a:effectLst>
        </p:spPr>
      </p:sp>
      <p:pic>
        <p:nvPicPr>
          <p:cNvPr id="11" name="Image 0" descr="/mnt/data/assoc_ppt/assets/hands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0" y="2057400"/>
            <a:ext cx="2194560" cy="274320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960120" y="4892040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“Coopérer, c’est amplifier l’impact.”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6263640" y="1874520"/>
            <a:ext cx="5925312" cy="4251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10000"/>
              </a:srgbClr>
            </a:outerShdw>
          </a:effectLst>
        </p:spPr>
      </p:sp>
      <p:sp>
        <p:nvSpPr>
          <p:cNvPr id="14" name="Text 11"/>
          <p:cNvSpPr/>
          <p:nvPr/>
        </p:nvSpPr>
        <p:spPr>
          <a:xfrm>
            <a:off x="6537960" y="2057400"/>
            <a:ext cx="5394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Logos partenaires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6537960" y="2468880"/>
            <a:ext cx="1691640" cy="105156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537960" y="2852928"/>
            <a:ext cx="1691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 1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8430768" y="2468880"/>
            <a:ext cx="1691640" cy="105156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430768" y="2852928"/>
            <a:ext cx="1691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 2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10323576" y="2468880"/>
            <a:ext cx="1691640" cy="105156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10323576" y="2852928"/>
            <a:ext cx="1691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 3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6537960" y="3721608"/>
            <a:ext cx="1691640" cy="105156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537960" y="4105656"/>
            <a:ext cx="1691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 4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8430768" y="3721608"/>
            <a:ext cx="1691640" cy="105156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8430768" y="4105656"/>
            <a:ext cx="1691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 5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10323576" y="3721608"/>
            <a:ext cx="1691640" cy="105156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10323576" y="4105656"/>
            <a:ext cx="1691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 6</a:t>
            </a:r>
            <a:endParaRPr lang="en-US" sz="1200" dirty="0"/>
          </a:p>
        </p:txBody>
      </p:sp>
      <p:sp>
        <p:nvSpPr>
          <p:cNvPr id="27" name="Shape 24"/>
          <p:cNvSpPr/>
          <p:nvPr/>
        </p:nvSpPr>
        <p:spPr>
          <a:xfrm>
            <a:off x="6537960" y="4974336"/>
            <a:ext cx="1691640" cy="105156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6537960" y="5358384"/>
            <a:ext cx="1691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 7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8430768" y="4974336"/>
            <a:ext cx="1691640" cy="105156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8430768" y="5358384"/>
            <a:ext cx="1691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 8</a:t>
            </a:r>
            <a:endParaRPr lang="en-US" sz="1200" dirty="0"/>
          </a:p>
        </p:txBody>
      </p:sp>
      <p:sp>
        <p:nvSpPr>
          <p:cNvPr id="31" name="Shape 28"/>
          <p:cNvSpPr/>
          <p:nvPr/>
        </p:nvSpPr>
        <p:spPr>
          <a:xfrm>
            <a:off x="10323576" y="4974336"/>
            <a:ext cx="1691640" cy="105156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10323576" y="5358384"/>
            <a:ext cx="1691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 9</a:t>
            </a:r>
            <a:endParaRPr lang="en-US" sz="1200" dirty="0"/>
          </a:p>
        </p:txBody>
      </p:sp>
      <p:sp>
        <p:nvSpPr>
          <p:cNvPr id="33" name="Shape 30"/>
          <p:cNvSpPr/>
          <p:nvPr/>
        </p:nvSpPr>
        <p:spPr>
          <a:xfrm>
            <a:off x="6537960" y="5715000"/>
            <a:ext cx="5394960" cy="320040"/>
          </a:xfrm>
          <a:prstGeom prst="roundRect">
            <a:avLst/>
          </a:prstGeom>
          <a:solidFill>
            <a:srgbClr val="F1F5F9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6629400" y="5760720"/>
            <a:ext cx="5212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Contribution (ex.) : accueil · cofinancement · orientation · expertise</a:t>
            </a:r>
            <a:endParaRPr lang="en-US" sz="1100" dirty="0"/>
          </a:p>
        </p:txBody>
      </p:sp>
      <p:sp>
        <p:nvSpPr>
          <p:cNvPr id="36" name="Shape 32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7F8FB"/>
          </a:solidFill>
          <a:ln w="12700">
            <a:solidFill>
              <a:srgbClr val="F7F8FB"/>
            </a:solidFill>
            <a:prstDash val="solid"/>
          </a:ln>
        </p:spPr>
      </p:sp>
      <p:sp>
        <p:nvSpPr>
          <p:cNvPr id="37" name="Shape 33"/>
          <p:cNvSpPr/>
          <p:nvPr/>
        </p:nvSpPr>
        <p:spPr>
          <a:xfrm>
            <a:off x="548640" y="6537960"/>
            <a:ext cx="11094415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38" name="Text 34"/>
          <p:cNvSpPr/>
          <p:nvPr/>
        </p:nvSpPr>
        <p:spPr>
          <a:xfrm>
            <a:off x="548640" y="6601968"/>
            <a:ext cx="8686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[Nom de l’association] · Rapport d’activité</a:t>
            </a:r>
            <a:endParaRPr lang="en-US" sz="1000" dirty="0"/>
          </a:p>
        </p:txBody>
      </p:sp>
      <p:sp>
        <p:nvSpPr>
          <p:cNvPr id="39" name="Text 35"/>
          <p:cNvSpPr/>
          <p:nvPr/>
        </p:nvSpPr>
        <p:spPr>
          <a:xfrm>
            <a:off x="8961120" y="6601968"/>
            <a:ext cx="2651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[site web] · [email] · [téléphone]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ssoc_ppt/assets/meetin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>
              <a:alpha val="65000"/>
            </a:srgbClr>
          </a:solidFill>
          <a:ln w="12700">
            <a:solidFill>
              <a:srgbClr val="0B1220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94360" y="1920240"/>
            <a:ext cx="1828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200" b="1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7200" dirty="0"/>
          </a:p>
        </p:txBody>
      </p:sp>
      <p:sp>
        <p:nvSpPr>
          <p:cNvPr id="6" name="Text 3"/>
          <p:cNvSpPr/>
          <p:nvPr/>
        </p:nvSpPr>
        <p:spPr>
          <a:xfrm>
            <a:off x="594360" y="297180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Gouvernance &amp; équipe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621792" y="3657600"/>
            <a:ext cx="10789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Organisation, bénévolat, et pilotage.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1371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[LOGO]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965960" y="73152"/>
            <a:ext cx="5486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377440" y="73152"/>
            <a:ext cx="7772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Gouvernance &amp; équipe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9738360" y="82296"/>
            <a:ext cx="10972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[Année]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0927080" y="82296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 [##]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31520" y="7772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Gouvernance &amp; équipe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731520" y="13258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Organigramme simple (à adapter).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709160" y="1920240"/>
            <a:ext cx="278892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12700" dir="2700000">
              <a:srgbClr val="000000">
                <a:alpha val="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709160" y="1920240"/>
            <a:ext cx="82296" cy="868680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937760" y="2103120"/>
            <a:ext cx="2423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Conseil d’administration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60" y="2423160"/>
            <a:ext cx="2423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[X membres]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103620" y="2788920"/>
            <a:ext cx="0" cy="502920"/>
          </a:xfrm>
          <a:prstGeom prst="line">
            <a:avLst/>
          </a:prstGeom>
          <a:noFill/>
          <a:ln w="25400">
            <a:solidFill>
              <a:srgbClr val="CBD5E1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965960" y="3291840"/>
            <a:ext cx="8275320" cy="0"/>
          </a:xfrm>
          <a:prstGeom prst="line">
            <a:avLst/>
          </a:prstGeom>
          <a:noFill/>
          <a:ln w="25400">
            <a:solidFill>
              <a:srgbClr val="CBD5E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31520" y="3429000"/>
            <a:ext cx="356616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12700" dir="2700000">
              <a:srgbClr val="000000">
                <a:alpha val="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731520" y="3429000"/>
            <a:ext cx="82296" cy="914400"/>
          </a:xfrm>
          <a:prstGeom prst="rect">
            <a:avLst/>
          </a:prstGeom>
          <a:solidFill>
            <a:srgbClr val="60A5FA"/>
          </a:solidFill>
          <a:ln w="12700">
            <a:solidFill>
              <a:srgbClr val="60A5F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60120" y="36118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60120" y="393192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[Nom · fonction]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434840" y="3429000"/>
            <a:ext cx="356616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12700" dir="2700000">
              <a:srgbClr val="000000">
                <a:alpha val="8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434840" y="3429000"/>
            <a:ext cx="82296" cy="91440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663440" y="36118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Pôle Terrain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663440" y="393192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[X salarié·e·s + bénévoles]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8138160" y="3429000"/>
            <a:ext cx="4050792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12700" dir="2700000">
              <a:srgbClr val="000000">
                <a:alpha val="8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8138160" y="3429000"/>
            <a:ext cx="82296" cy="914400"/>
          </a:xfrm>
          <a:prstGeom prst="rect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366760" y="3611880"/>
            <a:ext cx="36850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Pôle Support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8366760" y="3931920"/>
            <a:ext cx="36850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Compta · Admin · Com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731520" y="4617720"/>
            <a:ext cx="11457432" cy="1508760"/>
          </a:xfrm>
          <a:prstGeom prst="roundRect">
            <a:avLst/>
          </a:prstGeom>
          <a:solidFill>
            <a:srgbClr val="0B1220"/>
          </a:solidFill>
          <a:ln w="12700">
            <a:solidFill>
              <a:srgbClr val="101A2E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05840" y="480060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Engagement bénévole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1005840" y="512064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5E7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Recrutement : [canaux]  • Formation : [X sessions]  • Fidélisation : [actions]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1005840" y="5504688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Objectif [Année+1] : [ex. +15% de bénévoles réguliers].</a:t>
            </a: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7F8FB"/>
          </a:solidFill>
          <a:ln w="12700">
            <a:solidFill>
              <a:srgbClr val="F7F8FB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48640" y="6537960"/>
            <a:ext cx="11094415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548640" y="6601968"/>
            <a:ext cx="8686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[Nom de l’association] · Rapport d’activité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8961120" y="6601968"/>
            <a:ext cx="2651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[site web] · [email] · [téléphone]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ssoc_ppt/assets/food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>
              <a:alpha val="65000"/>
            </a:srgbClr>
          </a:solidFill>
          <a:ln w="12700">
            <a:solidFill>
              <a:srgbClr val="0B1220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94360" y="1920240"/>
            <a:ext cx="1828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200" b="1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7200" dirty="0"/>
          </a:p>
        </p:txBody>
      </p:sp>
      <p:sp>
        <p:nvSpPr>
          <p:cNvPr id="6" name="Text 3"/>
          <p:cNvSpPr/>
          <p:nvPr/>
        </p:nvSpPr>
        <p:spPr>
          <a:xfrm>
            <a:off x="594360" y="297180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Finances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621792" y="3657600"/>
            <a:ext cx="10789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Synthèse des ressources et des dépenses.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1371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[LOGO]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965960" y="73152"/>
            <a:ext cx="5486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377440" y="73152"/>
            <a:ext cx="7772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9738360" y="82296"/>
            <a:ext cx="10972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[Année]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0927080" y="82296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 [##]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31520" y="7772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Synthèse financière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731520" y="1325880"/>
            <a:ext cx="8686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Exemples — alignez avec vos comptes approuvés.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31520" y="1874520"/>
            <a:ext cx="5623560" cy="4251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1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1005840" y="2057400"/>
            <a:ext cx="5120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Ressources</a:t>
            </a:r>
            <a:endParaRPr lang="en-US" sz="1600" dirty="0"/>
          </a:p>
        </p:txBody>
      </p:sp>
      <p:graphicFrame>
        <p:nvGraphicFramePr>
          <p:cNvPr id="12" name="Chart 0" descr=""/>
          <p:cNvGraphicFramePr/>
          <p:nvPr/>
        </p:nvGraphicFramePr>
        <p:xfrm>
          <a:off x="914400" y="2423160"/>
          <a:ext cx="5303520" cy="3474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3" name="Shape 10"/>
          <p:cNvSpPr/>
          <p:nvPr/>
        </p:nvSpPr>
        <p:spPr>
          <a:xfrm>
            <a:off x="6583680" y="1874520"/>
            <a:ext cx="5605272" cy="4251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10000"/>
              </a:srgbClr>
            </a:outerShdw>
          </a:effectLst>
        </p:spPr>
      </p:sp>
      <p:sp>
        <p:nvSpPr>
          <p:cNvPr id="14" name="Text 11"/>
          <p:cNvSpPr/>
          <p:nvPr/>
        </p:nvSpPr>
        <p:spPr>
          <a:xfrm>
            <a:off x="6858000" y="2057400"/>
            <a:ext cx="5120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Dépenses</a:t>
            </a:r>
            <a:endParaRPr lang="en-US" sz="1600" dirty="0"/>
          </a:p>
        </p:txBody>
      </p:sp>
      <p:graphicFrame>
        <p:nvGraphicFramePr>
          <p:cNvPr id="15" name="Chart 1" descr=""/>
          <p:cNvGraphicFramePr/>
          <p:nvPr/>
        </p:nvGraphicFramePr>
        <p:xfrm>
          <a:off x="6812280" y="2423160"/>
          <a:ext cx="5120640" cy="3474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6" name="Shape 12"/>
          <p:cNvSpPr/>
          <p:nvPr/>
        </p:nvSpPr>
        <p:spPr>
          <a:xfrm>
            <a:off x="731520" y="6263640"/>
            <a:ext cx="11457432" cy="502920"/>
          </a:xfrm>
          <a:prstGeom prst="roundRect">
            <a:avLst/>
          </a:prstGeom>
          <a:solidFill>
            <a:srgbClr val="F1F5F9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960120" y="6373368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compléter : résultats, trésorerie, réserves, cofinancements et commentaires du trésorier.</a:t>
            </a:r>
            <a:endParaRPr lang="en-US" sz="1200" dirty="0"/>
          </a:p>
        </p:txBody>
      </p:sp>
      <p:sp>
        <p:nvSpPr>
          <p:cNvPr id="18" name="Shape 14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7F8FB"/>
          </a:solidFill>
          <a:ln w="12700">
            <a:solidFill>
              <a:srgbClr val="F7F8FB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548640" y="6537960"/>
            <a:ext cx="11094415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548640" y="6601968"/>
            <a:ext cx="8686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[Nom de l’association] · Rapport d’activité</a:t>
            </a:r>
            <a:endParaRPr lang="en-US" sz="1000" dirty="0"/>
          </a:p>
        </p:txBody>
      </p:sp>
      <p:sp>
        <p:nvSpPr>
          <p:cNvPr id="21" name="Text 17"/>
          <p:cNvSpPr/>
          <p:nvPr/>
        </p:nvSpPr>
        <p:spPr>
          <a:xfrm>
            <a:off x="8961120" y="6601968"/>
            <a:ext cx="2651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[site web] · [email] · [téléphone]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ssoc_ppt/assets/hands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>
              <a:alpha val="65000"/>
            </a:srgbClr>
          </a:solidFill>
          <a:ln w="12700">
            <a:solidFill>
              <a:srgbClr val="0B1220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94360" y="1920240"/>
            <a:ext cx="1828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200" b="1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7200" dirty="0"/>
          </a:p>
        </p:txBody>
      </p:sp>
      <p:sp>
        <p:nvSpPr>
          <p:cNvPr id="6" name="Text 3"/>
          <p:cNvSpPr/>
          <p:nvPr/>
        </p:nvSpPr>
        <p:spPr>
          <a:xfrm>
            <a:off x="594360" y="297180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Enseignements &amp; perspectives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621792" y="3657600"/>
            <a:ext cx="10789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que nous retenons et ce que nous préparons.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"/>
            <a:ext cx="1371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[LOGO]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965960" y="73152"/>
            <a:ext cx="5486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377440" y="73152"/>
            <a:ext cx="7772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Enseignements &amp; perspectives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9738360" y="82296"/>
            <a:ext cx="10972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[Année]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0927080" y="82296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 [##]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31520" y="7772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Enseignements clés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731520" y="13258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colonnes = clair, actionnable, “board-ready”.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31520" y="1874520"/>
            <a:ext cx="3657600" cy="4251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12700" dir="2700000">
              <a:srgbClr val="000000">
                <a:alpha val="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731520" y="1874520"/>
            <a:ext cx="3657600" cy="91440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05840" y="2148840"/>
            <a:ext cx="3108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qui a bien fonctionné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051560" y="2651760"/>
            <a:ext cx="301752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[Process]</a:t>
            </a:r>
            <a:endParaRPr lang="en-US" sz="1300" dirty="0"/>
          </a:p>
          <a:p>
            <a:pPr marL="177800" indent="-1778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[Partenariat]</a:t>
            </a:r>
            <a:endParaRPr lang="en-US" sz="1300" dirty="0"/>
          </a:p>
          <a:p>
            <a:pPr marL="177800" indent="-1778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[Format d’action]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1005840" y="4937760"/>
            <a:ext cx="3108960" cy="96012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43000" y="5120640"/>
            <a:ext cx="2834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 : [1 phrase max]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814316" y="1874520"/>
            <a:ext cx="3657600" cy="4251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12700" dir="2700000">
              <a:srgbClr val="000000">
                <a:alpha val="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814316" y="1874520"/>
            <a:ext cx="3657600" cy="9144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088636" y="2148840"/>
            <a:ext cx="3108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Défis rencontrés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134356" y="2651760"/>
            <a:ext cx="301752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[Ressources]</a:t>
            </a:r>
            <a:endParaRPr lang="en-US" sz="1300" dirty="0"/>
          </a:p>
          <a:p>
            <a:pPr marL="177800" indent="-1778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[Logistique]</a:t>
            </a:r>
            <a:endParaRPr lang="en-US" sz="1300" dirty="0"/>
          </a:p>
          <a:p>
            <a:pPr marL="177800" indent="-1778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[Demande en hausse]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5088636" y="4937760"/>
            <a:ext cx="3108960" cy="96012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225796" y="5120640"/>
            <a:ext cx="2834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 : [1 phrase max]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8897112" y="1874520"/>
            <a:ext cx="3657600" cy="4251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12700" dir="2700000">
              <a:srgbClr val="000000">
                <a:alpha val="8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8897112" y="1874520"/>
            <a:ext cx="3657600" cy="91440"/>
          </a:xfrm>
          <a:prstGeom prst="rect">
            <a:avLst/>
          </a:prstGeom>
          <a:solidFill>
            <a:srgbClr val="60A5FA"/>
          </a:solidFill>
          <a:ln w="12700">
            <a:solidFill>
              <a:srgbClr val="60A5F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171432" y="2148840"/>
            <a:ext cx="3108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Prochaines étapes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9217152" y="2651760"/>
            <a:ext cx="301752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[Objectif 1]</a:t>
            </a:r>
            <a:endParaRPr lang="en-US" sz="1300" dirty="0"/>
          </a:p>
          <a:p>
            <a:pPr marL="177800" indent="-1778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[Objectif 2]</a:t>
            </a:r>
            <a:endParaRPr lang="en-US" sz="1300" dirty="0"/>
          </a:p>
          <a:p>
            <a:pPr marL="177800" indent="-1778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[Objectif 3]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9171432" y="4937760"/>
            <a:ext cx="3108960" cy="96012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308592" y="5120640"/>
            <a:ext cx="2834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 : [1 phrase max]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7F8FB"/>
          </a:solidFill>
          <a:ln w="12700">
            <a:solidFill>
              <a:srgbClr val="F7F8FB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548640" y="6537960"/>
            <a:ext cx="11094415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48640" y="6601968"/>
            <a:ext cx="8686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[Nom de l’association] · Rapport d’activité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8961120" y="6601968"/>
            <a:ext cx="2651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[site web] · [email] · [téléphone]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ssoc_ppt/assets/cleanup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>
              <a:alpha val="55000"/>
            </a:srgbClr>
          </a:solidFill>
          <a:ln w="12700">
            <a:solidFill>
              <a:srgbClr val="0B1220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822960" y="914400"/>
            <a:ext cx="10607040" cy="4937760"/>
          </a:xfrm>
          <a:prstGeom prst="roundRect">
            <a:avLst/>
          </a:prstGeom>
          <a:solidFill>
            <a:srgbClr val="0B1220">
              <a:alpha val="88000"/>
            </a:srgbClr>
          </a:solidFill>
          <a:ln w="12700">
            <a:solidFill>
              <a:srgbClr val="101A2E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22000"/>
              </a:srgbClr>
            </a:outerShdw>
          </a:effectLst>
        </p:spPr>
      </p:sp>
      <p:sp>
        <p:nvSpPr>
          <p:cNvPr id="5" name="Text 2"/>
          <p:cNvSpPr/>
          <p:nvPr/>
        </p:nvSpPr>
        <p:spPr>
          <a:xfrm>
            <a:off x="1143000" y="1188720"/>
            <a:ext cx="9966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Merci !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1143000" y="1920240"/>
            <a:ext cx="9966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5E7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 soutenir nos actions :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143000" y="2331720"/>
            <a:ext cx="9966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Adhérer · • Donner · • Devenir bénévole · • Proposer un partenariat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1143000" y="2971800"/>
            <a:ext cx="6126480" cy="2651760"/>
          </a:xfrm>
          <a:prstGeom prst="roundRect">
            <a:avLst/>
          </a:prstGeom>
          <a:solidFill>
            <a:srgbClr val="FFFFFF">
              <a:alpha val="92000"/>
            </a:srgbClr>
          </a:solidFill>
          <a:ln w="12700">
            <a:solidFill>
              <a:srgbClr val="FFFFFF">
                <a:alpha val="6500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417320" y="3200400"/>
            <a:ext cx="5577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1417320" y="3566160"/>
            <a:ext cx="557784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[Nom de l’association]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[Adresse]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[Email] · [Téléphone]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[Site web] · [Réseaux sociaux]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7635240" y="2971800"/>
            <a:ext cx="3611880" cy="2651760"/>
          </a:xfrm>
          <a:prstGeom prst="roundRect">
            <a:avLst/>
          </a:prstGeom>
          <a:solidFill>
            <a:srgbClr val="FFFFFF">
              <a:alpha val="92000"/>
            </a:srgbClr>
          </a:solidFill>
          <a:ln w="12700">
            <a:solidFill>
              <a:srgbClr val="FFFFFF">
                <a:alpha val="65000"/>
              </a:srgbClr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8001000" y="3337560"/>
            <a:ext cx="2880360" cy="1920240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001000" y="3977640"/>
            <a:ext cx="2880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QR code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(site / don)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[Nom de l’association]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Rapport d’activité</dc:subject>
  <dc:creator>[Nom de l’association]</dc:creator>
  <cp:lastModifiedBy>[Nom de l’association]</cp:lastModifiedBy>
  <cp:revision>1</cp:revision>
  <dcterms:created xsi:type="dcterms:W3CDTF">2026-01-17T13:14:50Z</dcterms:created>
  <dcterms:modified xsi:type="dcterms:W3CDTF">2026-01-17T13:14:50Z</dcterms:modified>
</cp:coreProperties>
</file>