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2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radarChart>
        <c:radarStyle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Actuel</c:v>
                </c:pt>
              </c:strCache>
            </c:strRef>
          </c:tx>
          <c:spPr>
            <a:solidFill>
              <a:srgbClr val="C0504D"/>
            </a:solidFill>
            <a:ln w="25400" cap="flat">
              <a:solidFill>
                <a:srgbClr val="C0504D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6"/>
            <c:spPr>
              <a:solidFill>
                <a:srgbClr val="C0504D"/>
              </a:solidFill>
              <a:ln w="9525" cap="flat">
                <a:solidFill>
                  <a:srgbClr val="C0504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Gouvernance</c:v>
                  </c:pt>
                  <c:pt idx="1">
                    <c:v>Delivery</c:v>
                  </c:pt>
                  <c:pt idx="2">
                    <c:v>Architecture</c:v>
                  </c:pt>
                  <c:pt idx="3">
                    <c:v>Données</c:v>
                  </c:pt>
                  <c:pt idx="4">
                    <c:v>Sécurité</c:v>
                  </c:pt>
                  <c:pt idx="5">
                    <c:v>Exploitation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2.5</c:v>
                </c:pt>
                <c:pt idx="1">
                  <c:v>3</c:v>
                </c:pt>
                <c:pt idx="2">
                  <c:v>2</c:v>
                </c:pt>
                <c:pt idx="3">
                  <c:v>2.2</c:v>
                </c:pt>
                <c:pt idx="4">
                  <c:v>2.8</c:v>
                </c:pt>
                <c:pt idx="5">
                  <c:v>2.4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Cible</c:v>
                </c:pt>
              </c:strCache>
            </c:strRef>
          </c:tx>
          <c:spPr>
            <a:solidFill>
              <a:srgbClr val="4F81BD"/>
            </a:solidFill>
            <a:ln w="25400" cap="flat">
              <a:solidFill>
                <a:srgbClr val="4F81BD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6"/>
            <c:spPr>
              <a:solidFill>
                <a:srgbClr val="4F81BD"/>
              </a:solidFill>
              <a:ln w="9525" cap="flat">
                <a:solidFill>
                  <a:srgbClr val="4F81B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Gouvernance</c:v>
                  </c:pt>
                  <c:pt idx="1">
                    <c:v>Delivery</c:v>
                  </c:pt>
                  <c:pt idx="2">
                    <c:v>Architecture</c:v>
                  </c:pt>
                  <c:pt idx="3">
                    <c:v>Données</c:v>
                  </c:pt>
                  <c:pt idx="4">
                    <c:v>Sécurité</c:v>
                  </c:pt>
                  <c:pt idx="5">
                    <c:v>Exploitation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</c:v>
                </c:pt>
                <c:pt idx="1">
                  <c:v>4.2</c:v>
                </c:pt>
                <c:pt idx="2">
                  <c:v>4</c:v>
                </c:pt>
                <c:pt idx="3">
                  <c:v>4</c:v>
                </c:pt>
                <c:pt idx="4">
                  <c:v>4.2</c:v>
                </c:pt>
                <c:pt idx="5">
                  <c:v>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rad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28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5"/>
          <c:min val="0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Plateforme</c:v>
                </c:pt>
              </c:strCache>
            </c:strRef>
          </c:tx>
          <c:spPr>
            <a:solidFill>
              <a:srgbClr val="C0504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Année 1</c:v>
                  </c:pt>
                  <c:pt idx="1">
                    <c:v>Année 2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2.4</c:v>
                </c:pt>
                <c:pt idx="1">
                  <c:v>1.8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Sécurité</c:v>
                </c:pt>
              </c:strCache>
            </c:strRef>
          </c:tx>
          <c:spPr>
            <a:solidFill>
              <a:srgbClr val="4F81B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Année 1</c:v>
                  </c:pt>
                  <c:pt idx="1">
                    <c:v>Année 2</c:v>
                  </c:pt>
                </c:lvl>
              </c:multiLvlStrCache>
            </c:multiLvl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1.6</c:v>
                </c:pt>
                <c:pt idx="1">
                  <c:v>1.2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Data</c:v>
                </c:pt>
              </c:strCache>
            </c:strRef>
          </c:tx>
          <c:spPr>
            <a:solidFill>
              <a:srgbClr val="9BBB5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Année 1</c:v>
                  </c:pt>
                  <c:pt idx="1">
                    <c:v>Année 2</c:v>
                  </c:pt>
                </c:lvl>
              </c:multiLvlStrCache>
            </c:multiLvl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1.1</c:v>
                </c:pt>
                <c:pt idx="1">
                  <c:v>1.4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Applications</c:v>
                </c:pt>
              </c:strCache>
            </c:strRef>
          </c:tx>
          <c:spPr>
            <a:solidFill>
              <a:srgbClr val="8064A2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Année 1</c:v>
                  </c:pt>
                  <c:pt idx="1">
                    <c:v>Année 2</c:v>
                  </c:pt>
                </c:lvl>
              </c:multiLvlStrCache>
            </c:multiLvl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1.8</c:v>
                </c:pt>
                <c:pt idx="1">
                  <c:v>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50"/>
        <c:overlap val="10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28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28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Aucun (modèle)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Aucun (modèle)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Aucun (modèle)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Aucun (modèle)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Aucun (modèle)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Aucun (modèle)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Aucun (modèle)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Aucun (modèle)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Aucun (modèle)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Aucun (modèle)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Aucun (modèle)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Aucun (modèle)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Aucun (modèle)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Aucun (modèle)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Aucun (modèle)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Aucun (modèle)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B"/>
          </a:solidFill>
          <a:ln w="12700">
            <a:solidFill>
              <a:srgbClr val="0B1F3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1828800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Schéma Directeur Informatique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02920" y="2697480"/>
            <a:ext cx="1118585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CE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Modèle de présentation (à adapter)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02920" y="3749040"/>
            <a:ext cx="5669280" cy="2011680"/>
          </a:xfrm>
          <a:prstGeom prst="roundRect">
            <a:avLst/>
          </a:prstGeom>
          <a:solidFill>
            <a:srgbClr val="FFFFFF">
              <a:alpha val="88000"/>
            </a:srgbClr>
          </a:solidFill>
          <a:ln w="12700">
            <a:solidFill>
              <a:srgbClr val="FFFFFF">
                <a:alpha val="6000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3977640"/>
            <a:ext cx="5212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: [Nom de l'organisation]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22960" y="4343400"/>
            <a:ext cx="521208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Périmètre : [DSI / Groupe / Filiale]  •  Horizon : [24–36 mois]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Version : [vX.Y]  •  Date : [JJ/MM/AAAA]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Auteurs : [Noms / Cabinet / DSI]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8854135" y="3977640"/>
            <a:ext cx="2834640" cy="1097280"/>
          </a:xfrm>
          <a:prstGeom prst="round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854135" y="3977640"/>
            <a:ext cx="28346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 client / partenaire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854135" y="5257800"/>
            <a:ext cx="2834640" cy="502920"/>
          </a:xfrm>
          <a:prstGeom prst="round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854135" y="5257800"/>
            <a:ext cx="2834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Niveau de diffusion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0B1F3B"/>
          </a:solidFill>
          <a:ln w="12700">
            <a:solidFill>
              <a:srgbClr val="0B1F3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91741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9951415" y="155448"/>
            <a:ext cx="1737360" cy="347472"/>
          </a:xfrm>
          <a:prstGeom prst="round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51415" y="192024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Cadrage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F9FAFB"/>
          </a:solidFill>
          <a:ln w="12700">
            <a:solidFill>
              <a:srgbClr val="F9FAF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656832"/>
            <a:ext cx="748253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Confidentiel — à compléter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122615" y="6656832"/>
            <a:ext cx="35661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vX.Y • JJ/MM/AAAA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1527048"/>
            <a:ext cx="111858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Objectif : aligner la stratégie SI avec la stratégie métier et définir une feuille de route priorisée.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02920" y="1984248"/>
            <a:ext cx="11185855" cy="0"/>
          </a:xfrm>
          <a:prstGeom prst="line">
            <a:avLst/>
          </a:prstGeom>
          <a:noFill/>
          <a:ln w="12700">
            <a:solidFill>
              <a:srgbClr val="D1D5D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02920" y="2167128"/>
            <a:ext cx="11185855" cy="4297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79400" indent="-2794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Contexte, objectifs, périmètre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Diagnostic : état des lieux (processus, applications, données, infra, sécurité)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Vision et principes directeurs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Cible : architecture &amp; capacités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Analyse des écarts et risques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Portefeuille d'initiatives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Roadmap 24 mois (jalons, dépendances, budget)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Gouvernance et pilotage (indicateurs, comités, RACI)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 Annexes (cartographies, fiches initiatives, hypothèses)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0B1F3B"/>
          </a:solidFill>
          <a:ln w="12700">
            <a:solidFill>
              <a:srgbClr val="0B1F3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91741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Synthèse exécutive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9951415" y="155448"/>
            <a:ext cx="1737360" cy="347472"/>
          </a:xfrm>
          <a:prstGeom prst="round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51415" y="192024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Synthèse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F9FAFB"/>
          </a:solidFill>
          <a:ln w="12700">
            <a:solidFill>
              <a:srgbClr val="F9FAF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656832"/>
            <a:ext cx="748253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Confidentiel — à compléter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122615" y="6656832"/>
            <a:ext cx="35661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vX.Y • JJ/MM/AAAA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1161288"/>
            <a:ext cx="1118585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compléter après la phase de diagnostic et de cadrage.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02920" y="1664208"/>
            <a:ext cx="3515258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502920" y="1664208"/>
            <a:ext cx="109728" cy="4389120"/>
          </a:xfrm>
          <a:prstGeom prst="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04088" y="1847088"/>
            <a:ext cx="31952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Enjeux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04088" y="2258568"/>
            <a:ext cx="3195218" cy="3611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[Enjeu 1]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[Enjeu 2]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[Enjeu 3]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Indicateurs de succès :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[KPI métier] • [KPI IT]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338218" y="1664208"/>
            <a:ext cx="3515258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338218" y="1664208"/>
            <a:ext cx="109728" cy="4389120"/>
          </a:xfrm>
          <a:prstGeom prst="rect">
            <a:avLst/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39386" y="1847088"/>
            <a:ext cx="31952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Décisions clés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539386" y="2258568"/>
            <a:ext cx="3195218" cy="3611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[Décision / arbitrage 1]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[Décision / arbitrage 2]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[Choix d'architecture / sourcing]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Risques majeurs :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[R1] • [R2]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8173517" y="1664208"/>
            <a:ext cx="3515258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8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8173517" y="1664208"/>
            <a:ext cx="109728" cy="438912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374685" y="1847088"/>
            <a:ext cx="31952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Valeur &amp; impacts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374685" y="2258568"/>
            <a:ext cx="3195218" cy="3611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[Bénéfices opérationnels]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[Bénéfices financiers]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[Bénéfices conformité / sécurité]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Effort / investissement :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[M€] • [ETP]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0B1F3B"/>
          </a:solidFill>
          <a:ln w="12700">
            <a:solidFill>
              <a:srgbClr val="0B1F3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91741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Contexte &amp; objectifs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9951415" y="155448"/>
            <a:ext cx="1737360" cy="347472"/>
          </a:xfrm>
          <a:prstGeom prst="round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51415" y="192024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Cadrage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F9FAFB"/>
          </a:solidFill>
          <a:ln w="12700">
            <a:solidFill>
              <a:srgbClr val="F9FAF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656832"/>
            <a:ext cx="748253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Confidentiel — à compléter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122615" y="6656832"/>
            <a:ext cx="35661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vX.Y • JJ/MM/AAAA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502920" y="1161288"/>
            <a:ext cx="5969340" cy="5303520"/>
          </a:xfrm>
          <a:prstGeom prst="roundRect">
            <a:avLst/>
          </a:prstGeom>
          <a:solidFill>
            <a:srgbClr val="E8F1FB"/>
          </a:solidFill>
          <a:ln w="12700">
            <a:solidFill>
              <a:srgbClr val="CFE3F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77240" y="1344168"/>
            <a:ext cx="6217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22960" y="1801368"/>
            <a:ext cx="6309360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[Stratégie / priorités métier]</a:t>
            </a:r>
            <a:endParaRPr lang="en-US" sz="13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[Contraintes réglementaires et sécurité]</a:t>
            </a:r>
            <a:endParaRPr lang="en-US" sz="13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[Évolutions marché / concurrence]</a:t>
            </a:r>
            <a:endParaRPr lang="en-US" sz="13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[Douleurs SI : obsolescence, dette technique, incidents]</a:t>
            </a:r>
            <a:endParaRPr lang="en-US" sz="13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[Capacité de delivery / organisation]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792300" y="1161288"/>
            <a:ext cx="4896475" cy="5303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7066620" y="1344168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Objectifs du SDI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112340" y="1801368"/>
            <a:ext cx="4484995" cy="4297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Définir une vision SI cible (architecture, données, sécurité, exploitation).</a:t>
            </a:r>
            <a:endParaRPr lang="en-US" sz="13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Prioriser un portefeuille d'initiatives aligné sur la valeur métier.</a:t>
            </a:r>
            <a:endParaRPr lang="en-US" sz="13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Sécuriser la trajectoire : dépendances, risques, capacités et budget.</a:t>
            </a:r>
            <a:endParaRPr lang="en-US" sz="13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Mettre en place un pilotage (KPI, gouvernance, comités, RACI).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0B1F3B"/>
          </a:solidFill>
          <a:ln w="12700">
            <a:solidFill>
              <a:srgbClr val="0B1F3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91741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Périmètre &amp; hypothèses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9951415" y="155448"/>
            <a:ext cx="1737360" cy="347472"/>
          </a:xfrm>
          <a:prstGeom prst="round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51415" y="192024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Cadrage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F9FAFB"/>
          </a:solidFill>
          <a:ln w="12700">
            <a:solidFill>
              <a:srgbClr val="F9FAF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656832"/>
            <a:ext cx="748253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Confidentiel — à compléter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122615" y="6656832"/>
            <a:ext cx="35661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vX.Y • JJ/MM/AAAA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1161288"/>
            <a:ext cx="1118585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Décrire clairement ce qui est inclus/exclu et les hypothèses de travail.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02920" y="1664208"/>
            <a:ext cx="11185855" cy="502920"/>
          </a:xfrm>
          <a:prstGeom prst="roundRect">
            <a:avLst/>
          </a:prstGeom>
          <a:solidFill>
            <a:srgbClr val="E8F1FB"/>
          </a:solidFill>
          <a:ln w="12700">
            <a:solidFill>
              <a:srgbClr val="CFE3F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88920" y="1773936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178040" y="1773936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Exclus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02920" y="2258568"/>
            <a:ext cx="11185855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02920" y="2258568"/>
            <a:ext cx="2103120" cy="914400"/>
          </a:xfrm>
          <a:prstGeom prst="rect">
            <a:avLst/>
          </a:prstGeom>
          <a:solidFill>
            <a:srgbClr val="F9FAFB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85800" y="2395728"/>
            <a:ext cx="17373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788920" y="2386584"/>
            <a:ext cx="402336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[Périmètre organisationnel] 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[Pays / sites / filiales]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178040" y="2386584"/>
            <a:ext cx="402336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[Hors périmètre]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02920" y="3282696"/>
            <a:ext cx="11185855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02920" y="3282696"/>
            <a:ext cx="2103120" cy="914400"/>
          </a:xfrm>
          <a:prstGeom prst="rect">
            <a:avLst/>
          </a:prstGeom>
          <a:solidFill>
            <a:srgbClr val="F9FAFB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419856"/>
            <a:ext cx="17373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Domaines SI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2788920" y="3410712"/>
            <a:ext cx="402336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Applications • Données • Infra • Sécurité • Support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7178040" y="3410712"/>
            <a:ext cx="402336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[Ex: OT/IoT si non concerné]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502920" y="4306824"/>
            <a:ext cx="11185855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02920" y="4306824"/>
            <a:ext cx="2103120" cy="914400"/>
          </a:xfrm>
          <a:prstGeom prst="rect">
            <a:avLst/>
          </a:prstGeom>
          <a:solidFill>
            <a:srgbClr val="F9FAFB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4443984"/>
            <a:ext cx="17373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Hypothèses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2788920" y="4434840"/>
            <a:ext cx="402336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[Hypothèse 1]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[Hypothèse 2]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[Dépendance à un programme en cours]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178040" y="4434840"/>
            <a:ext cx="402336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[Hypothèses non retenues]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0B1F3B"/>
          </a:solidFill>
          <a:ln w="12700">
            <a:solidFill>
              <a:srgbClr val="0B1F3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91741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Diagnostic — maturité &amp; constats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9951415" y="155448"/>
            <a:ext cx="1737360" cy="347472"/>
          </a:xfrm>
          <a:prstGeom prst="round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51415" y="192024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Diagnostic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F9FAFB"/>
          </a:solidFill>
          <a:ln w="12700">
            <a:solidFill>
              <a:srgbClr val="F9FAF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656832"/>
            <a:ext cx="748253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Confidentiel — à compléter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122615" y="6656832"/>
            <a:ext cx="35661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vX.Y • JJ/MM/AAAA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1161288"/>
            <a:ext cx="1118585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Exemple de lecture : noter la maturité sur une échelle 1–5 (à adapter).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02920" y="1572768"/>
            <a:ext cx="566928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731520" y="1755648"/>
            <a:ext cx="5212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Maturité (exemple)</a:t>
            </a:r>
            <a:endParaRPr lang="en-US" sz="1400" dirty="0"/>
          </a:p>
        </p:txBody>
      </p:sp>
      <p:graphicFrame>
        <p:nvGraphicFramePr>
          <p:cNvPr id="12" name="Chart 0" descr=""/>
          <p:cNvGraphicFramePr/>
          <p:nvPr/>
        </p:nvGraphicFramePr>
        <p:xfrm>
          <a:off x="685800" y="2075688"/>
          <a:ext cx="5303520" cy="37490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3" name="Text 10"/>
          <p:cNvSpPr/>
          <p:nvPr/>
        </p:nvSpPr>
        <p:spPr>
          <a:xfrm>
            <a:off x="6675120" y="1572768"/>
            <a:ext cx="232394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675120" y="1938528"/>
            <a:ext cx="2323948" cy="40599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[Force 1]</a:t>
            </a:r>
            <a:endParaRPr lang="en-US" sz="12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[Force 2]</a:t>
            </a:r>
            <a:endParaRPr lang="en-US" sz="12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[Force 3]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9364828" y="1572768"/>
            <a:ext cx="232394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Points d'attention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9364828" y="1938528"/>
            <a:ext cx="2323948" cy="40599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[Point 1]</a:t>
            </a:r>
            <a:endParaRPr lang="en-US" sz="12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[Point 2]</a:t>
            </a:r>
            <a:endParaRPr lang="en-US" sz="12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[Point 3]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502920" y="6144768"/>
            <a:ext cx="11185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NB : remplacer les valeurs et dimensions par vos résultats (enquêtes, ateliers, KPIs).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0B1F3B"/>
          </a:solidFill>
          <a:ln w="12700">
            <a:solidFill>
              <a:srgbClr val="0B1F3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91741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Cartographie SI — état actuel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9951415" y="155448"/>
            <a:ext cx="1737360" cy="347472"/>
          </a:xfrm>
          <a:prstGeom prst="round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51415" y="192024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Diagnostic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F9FAFB"/>
          </a:solidFill>
          <a:ln w="12700">
            <a:solidFill>
              <a:srgbClr val="F9FAF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656832"/>
            <a:ext cx="748253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Confidentiel — à compléter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122615" y="6656832"/>
            <a:ext cx="35661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vX.Y • JJ/MM/AAAA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1161288"/>
            <a:ext cx="1118585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Insérer ici une cartographie applicative (ou une vue par domaine).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02920" y="1572768"/>
            <a:ext cx="11185855" cy="4846320"/>
          </a:xfrm>
          <a:prstGeom prst="round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02920" y="1572768"/>
            <a:ext cx="11185855" cy="484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Schéma / cartographie (applications, flux, données, infra)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6556248"/>
            <a:ext cx="2651760" cy="320040"/>
          </a:xfrm>
          <a:prstGeom prst="roundRect">
            <a:avLst/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2920" y="6611112"/>
            <a:ext cx="2651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337560" y="6556248"/>
            <a:ext cx="2651760" cy="320040"/>
          </a:xfrm>
          <a:prstGeom prst="round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337560" y="6611112"/>
            <a:ext cx="2651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Données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172200" y="6556248"/>
            <a:ext cx="2651760" cy="320040"/>
          </a:xfrm>
          <a:prstGeom prst="roundRect">
            <a:avLst/>
          </a:prstGeom>
          <a:solidFill>
            <a:srgbClr val="6366F1"/>
          </a:solidFill>
          <a:ln w="12700">
            <a:solidFill>
              <a:srgbClr val="6366F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172200" y="6611112"/>
            <a:ext cx="2651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Infrastructure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9006840" y="6556248"/>
            <a:ext cx="2651760" cy="320040"/>
          </a:xfrm>
          <a:prstGeom prst="roundRect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006840" y="6611112"/>
            <a:ext cx="2651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Sécurité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0B1F3B"/>
          </a:solidFill>
          <a:ln w="12700">
            <a:solidFill>
              <a:srgbClr val="0B1F3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91741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 SI &amp; principes directeurs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9951415" y="155448"/>
            <a:ext cx="1737360" cy="347472"/>
          </a:xfrm>
          <a:prstGeom prst="round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51415" y="192024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F9FAFB"/>
          </a:solidFill>
          <a:ln w="12700">
            <a:solidFill>
              <a:srgbClr val="F9FAF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656832"/>
            <a:ext cx="748253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Confidentiel — à compléter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122615" y="6656832"/>
            <a:ext cx="35661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vX.Y • JJ/MM/AAAA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502920" y="1161288"/>
            <a:ext cx="11185855" cy="914400"/>
          </a:xfrm>
          <a:prstGeom prst="roundRect">
            <a:avLst/>
          </a:prstGeom>
          <a:solidFill>
            <a:srgbClr val="E8F1FB"/>
          </a:solidFill>
          <a:ln w="12700">
            <a:solidFill>
              <a:srgbClr val="CFE3F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31520" y="1298448"/>
            <a:ext cx="107286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 (à compléter)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31520" y="1572768"/>
            <a:ext cx="1072865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03A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[Une phrase qui résume la contribution du SI à la stratégie métier] »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2139696"/>
            <a:ext cx="5432908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502920" y="2139696"/>
            <a:ext cx="109728" cy="2057400"/>
          </a:xfrm>
          <a:prstGeom prst="rect">
            <a:avLst/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04088" y="2322576"/>
            <a:ext cx="511286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&amp; plateforme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04088" y="2734056"/>
            <a:ext cx="5112868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Standardiser les environnements, industrialiser l'exploitation, favoriser le self-service.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255868" y="2139696"/>
            <a:ext cx="5432908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255868" y="2139696"/>
            <a:ext cx="109728" cy="2057400"/>
          </a:xfrm>
          <a:prstGeom prst="rect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57036" y="2322576"/>
            <a:ext cx="511286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Sécurité by design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457036" y="2734056"/>
            <a:ext cx="5112868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Zéro-trust, IAM, segmentation, conformité, gestion des vulnérabilités et des risques.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02920" y="4517136"/>
            <a:ext cx="5432908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8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502920" y="4517136"/>
            <a:ext cx="109728" cy="2057400"/>
          </a:xfrm>
          <a:prstGeom prst="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04088" y="4700016"/>
            <a:ext cx="511286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Données comme produit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04088" y="5111496"/>
            <a:ext cx="5112868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Gouvernance data, qualité, traçabilité, catalogue, accès maîtrisé et analytics.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255868" y="4517136"/>
            <a:ext cx="5432908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8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255868" y="4517136"/>
            <a:ext cx="109728" cy="205740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457036" y="4700016"/>
            <a:ext cx="511286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Agilité &amp; valeur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457036" y="5111496"/>
            <a:ext cx="5112868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Prioriser par la valeur, livrer par incréments, mesurer les bénéfices, améliorer en continu.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0B1F3B"/>
          </a:solidFill>
          <a:ln w="12700">
            <a:solidFill>
              <a:srgbClr val="0B1F3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91741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Cible — architecture de référence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9951415" y="155448"/>
            <a:ext cx="1737360" cy="347472"/>
          </a:xfrm>
          <a:prstGeom prst="round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51415" y="192024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Cible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F9FAFB"/>
          </a:solidFill>
          <a:ln w="12700">
            <a:solidFill>
              <a:srgbClr val="F9FAF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656832"/>
            <a:ext cx="748253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Confidentiel — à compléter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122615" y="6656832"/>
            <a:ext cx="35661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vX.Y • JJ/MM/AAAA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1161288"/>
            <a:ext cx="1118585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Construire une architecture cible cohérente (couches, standards, services transverses).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02920" y="1618488"/>
            <a:ext cx="11185855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7240" y="1847088"/>
            <a:ext cx="10637215" cy="768096"/>
          </a:xfrm>
          <a:prstGeom prst="roundRect">
            <a:avLst/>
          </a:prstGeom>
          <a:solidFill>
            <a:srgbClr val="E0F2F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1965960"/>
            <a:ext cx="102714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Métier / Processus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960120" y="2258568"/>
            <a:ext cx="10271455" cy="2834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[Contenu : standards, cibles, principes, briques]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77240" y="2724912"/>
            <a:ext cx="10637215" cy="768096"/>
          </a:xfrm>
          <a:prstGeom prst="roundRect">
            <a:avLst/>
          </a:prstGeom>
          <a:solidFill>
            <a:srgbClr val="DBEAF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60120" y="2843784"/>
            <a:ext cx="102714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Applications &amp; APIs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960120" y="3136392"/>
            <a:ext cx="10271455" cy="2834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[Contenu : standards, cibles, principes, briques]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777240" y="3602736"/>
            <a:ext cx="10637215" cy="768096"/>
          </a:xfrm>
          <a:prstGeom prst="roundRect">
            <a:avLst/>
          </a:prstGeom>
          <a:solidFill>
            <a:srgbClr val="D1FAE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60120" y="3721608"/>
            <a:ext cx="102714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Données &amp; Analytics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60120" y="4014216"/>
            <a:ext cx="10271455" cy="2834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[Contenu : standards, cibles, principes, briques]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777240" y="4480560"/>
            <a:ext cx="10637215" cy="768096"/>
          </a:xfrm>
          <a:prstGeom prst="roundRect">
            <a:avLst/>
          </a:prstGeom>
          <a:solidFill>
            <a:srgbClr val="EDE9F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60120" y="4599432"/>
            <a:ext cx="102714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Plateforme &amp; Infrastructure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60120" y="4892040"/>
            <a:ext cx="10271455" cy="2834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[Contenu : standards, cibles, principes, briques]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777240" y="5358384"/>
            <a:ext cx="10637215" cy="768096"/>
          </a:xfrm>
          <a:prstGeom prst="roundRect">
            <a:avLst/>
          </a:prstGeom>
          <a:solidFill>
            <a:srgbClr val="FEE2E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60120" y="5477256"/>
            <a:ext cx="102714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Sécurité &amp; Gouvernance (transverse)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960120" y="5769864"/>
            <a:ext cx="10271455" cy="2834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[Contenu : standards, cibles, principes, briques]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02920" y="6099048"/>
            <a:ext cx="1118585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Exemples : référentiel API, iPaaS/ESB, IAM, observabilité, catalogue data, CI/CD, FinOps.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0B1F3B"/>
          </a:solidFill>
          <a:ln w="12700">
            <a:solidFill>
              <a:srgbClr val="0B1F3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91741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Cible — capacités &amp; services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9951415" y="155448"/>
            <a:ext cx="1737360" cy="347472"/>
          </a:xfrm>
          <a:prstGeom prst="round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51415" y="192024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Cible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F9FAFB"/>
          </a:solidFill>
          <a:ln w="12700">
            <a:solidFill>
              <a:srgbClr val="F9FAF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656832"/>
            <a:ext cx="748253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Confidentiel — à compléter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122615" y="6656832"/>
            <a:ext cx="35661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vX.Y • JJ/MM/AAAA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1161288"/>
            <a:ext cx="1118585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Traduire la cible en capacités mesurables et en services rendus (catalogue).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02920" y="1572768"/>
            <a:ext cx="566928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731520" y="1755648"/>
            <a:ext cx="5212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Capacités (exemples)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22960" y="2075688"/>
            <a:ext cx="534924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Gestion de la demande &amp; portefeuille</a:t>
            </a:r>
            <a:endParaRPr lang="en-US" sz="12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 d'entreprise &amp; standards</a:t>
            </a:r>
            <a:endParaRPr lang="en-US" sz="12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Ingénierie plateforme (Cloud / Data / DevOps)</a:t>
            </a:r>
            <a:endParaRPr lang="en-US" sz="12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Cybersécurité (IAM, SOC, vulnérabilités)</a:t>
            </a:r>
            <a:endParaRPr lang="en-US" sz="12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Exploitation &amp; observabilité</a:t>
            </a:r>
            <a:endParaRPr lang="en-US" sz="12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gouvernance &amp; qualité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492240" y="1572768"/>
            <a:ext cx="5196535" cy="5074920"/>
          </a:xfrm>
          <a:prstGeom prst="roundRect">
            <a:avLst/>
          </a:prstGeom>
          <a:solidFill>
            <a:srgbClr val="E8F1FB"/>
          </a:solidFill>
          <a:ln w="12700">
            <a:solidFill>
              <a:srgbClr val="CFE3F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720840" y="1755648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Catalogue de services (à compléter)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720840" y="2167128"/>
            <a:ext cx="5486400" cy="4434840"/>
          </a:xfrm>
          <a:prstGeom prst="round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720840" y="2167128"/>
            <a:ext cx="5486400" cy="4434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 : Service • Description • SLA • Coût • Owner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0B1F3B"/>
          </a:solidFill>
          <a:ln w="12700">
            <a:solidFill>
              <a:srgbClr val="0B1F3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91741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 des écarts — priorisation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9951415" y="155448"/>
            <a:ext cx="1737360" cy="347472"/>
          </a:xfrm>
          <a:prstGeom prst="round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51415" y="192024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F9FAFB"/>
          </a:solidFill>
          <a:ln w="12700">
            <a:solidFill>
              <a:srgbClr val="F9FAF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656832"/>
            <a:ext cx="748253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Confidentiel — à compléter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122615" y="6656832"/>
            <a:ext cx="35661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vX.Y • JJ/MM/AAAA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1161288"/>
            <a:ext cx="1118585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Positionner les initiatives par valeur / effort (ou impact / complexité) pour guider les arbitrages.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02920" y="1618488"/>
            <a:ext cx="11185855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095848" y="2029968"/>
            <a:ext cx="0" cy="4251960"/>
          </a:xfrm>
          <a:prstGeom prst="line">
            <a:avLst/>
          </a:prstGeom>
          <a:noFill/>
          <a:ln w="12700">
            <a:solidFill>
              <a:srgbClr val="D1D5D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4400" y="4155948"/>
            <a:ext cx="10362895" cy="0"/>
          </a:xfrm>
          <a:prstGeom prst="line">
            <a:avLst/>
          </a:prstGeom>
          <a:noFill/>
          <a:ln w="12700">
            <a:solidFill>
              <a:srgbClr val="D1D5D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1709928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Valeur ↑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0500055" y="6373368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Effort →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097280" y="2121408"/>
            <a:ext cx="47699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wins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324448" y="2121408"/>
            <a:ext cx="47699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Investissements structurants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097280" y="4338828"/>
            <a:ext cx="47699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arbitrer / différer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324448" y="4338828"/>
            <a:ext cx="47699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 terme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1600200" y="3035808"/>
            <a:ext cx="256032" cy="256032"/>
          </a:xfrm>
          <a:prstGeom prst="ellipse">
            <a:avLst/>
          </a:prstGeom>
          <a:solidFill>
            <a:srgbClr val="14B8A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901952" y="3008376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[I1]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3246120" y="3675888"/>
            <a:ext cx="256032" cy="256032"/>
          </a:xfrm>
          <a:prstGeom prst="ellipse">
            <a:avLst/>
          </a:prstGeom>
          <a:solidFill>
            <a:srgbClr val="3B82F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47872" y="3648456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[I2]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7269480" y="3218688"/>
            <a:ext cx="256032" cy="256032"/>
          </a:xfrm>
          <a:prstGeom prst="ellipse">
            <a:avLst/>
          </a:prstGeom>
          <a:solidFill>
            <a:srgbClr val="16A34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571232" y="3191256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[I3]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8915400" y="4361688"/>
            <a:ext cx="256032" cy="256032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217152" y="4334256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[I4]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2331720" y="5458968"/>
            <a:ext cx="256032" cy="256032"/>
          </a:xfrm>
          <a:prstGeom prst="ellipse">
            <a:avLst/>
          </a:prstGeom>
          <a:solidFill>
            <a:srgbClr val="64748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2633472" y="5431536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[I5]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8092440" y="5916168"/>
            <a:ext cx="256032" cy="256032"/>
          </a:xfrm>
          <a:prstGeom prst="ellipse">
            <a:avLst/>
          </a:prstGeom>
          <a:solidFill>
            <a:srgbClr val="EF4444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394192" y="5888736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[I6]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0B1F3B"/>
          </a:solidFill>
          <a:ln w="12700">
            <a:solidFill>
              <a:srgbClr val="0B1F3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91741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Portefeuille d'initiatives (extrait)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9951415" y="155448"/>
            <a:ext cx="1737360" cy="347472"/>
          </a:xfrm>
          <a:prstGeom prst="round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51415" y="192024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Portefeuille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F9FAFB"/>
          </a:solidFill>
          <a:ln w="12700">
            <a:solidFill>
              <a:srgbClr val="F9FAF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656832"/>
            <a:ext cx="748253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Confidentiel — à compléter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122615" y="6656832"/>
            <a:ext cx="35661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vX.Y • JJ/MM/AAAA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1161288"/>
            <a:ext cx="1118585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Construire un backlog structuré : valeur, effort, dépendances, sponsors, KPIs.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02920" y="1618488"/>
            <a:ext cx="11185855" cy="502920"/>
          </a:xfrm>
          <a:prstGeom prst="roundRect">
            <a:avLst/>
          </a:prstGeom>
          <a:solidFill>
            <a:srgbClr val="0B1F3B"/>
          </a:solidFill>
          <a:ln w="12700">
            <a:solidFill>
              <a:srgbClr val="0B1F3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12648" y="1746504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344168" y="1746504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367528" y="1746504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Valeur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464808" y="1746504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Effort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562088" y="1746504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Dépendances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9573768" y="1746504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02920" y="2121408"/>
            <a:ext cx="11185855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12648" y="2249424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I-01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344168" y="2249424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[Moderniser IAM / SSO]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5367528" y="2249424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464808" y="2249424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7562088" y="2249424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[SIH, HR]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9573768" y="2249424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[SecOps]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502920" y="2688336"/>
            <a:ext cx="11185855" cy="566928"/>
          </a:xfrm>
          <a:prstGeom prst="rect">
            <a:avLst/>
          </a:prstGeom>
          <a:solidFill>
            <a:srgbClr val="F9FAFB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12648" y="28163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I-02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1344168" y="2816352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[Plateforme CI/CD standard]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5367528" y="281635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6464808" y="281635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7562088" y="281635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[Outils dev]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9573768" y="2816352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[CTO]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502920" y="3255264"/>
            <a:ext cx="11185855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12648" y="33832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I-03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1344168" y="3383280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[Rationalisation applicative]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5367528" y="338328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6464808" y="338328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7562088" y="338328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[Métiers]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9573768" y="3383280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[EA]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502920" y="3822192"/>
            <a:ext cx="11185855" cy="566928"/>
          </a:xfrm>
          <a:prstGeom prst="rect">
            <a:avLst/>
          </a:prstGeom>
          <a:solidFill>
            <a:srgbClr val="F9FAFB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12648" y="3950208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I-04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1344168" y="3950208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[Data catalog &amp; qualité]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5367528" y="3950208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6464808" y="3950208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7562088" y="3950208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[BI, Data]</a:t>
            </a:r>
            <a:endParaRPr lang="en-US" sz="1100" dirty="0"/>
          </a:p>
        </p:txBody>
      </p:sp>
      <p:sp>
        <p:nvSpPr>
          <p:cNvPr id="44" name="Text 42"/>
          <p:cNvSpPr/>
          <p:nvPr/>
        </p:nvSpPr>
        <p:spPr>
          <a:xfrm>
            <a:off x="9573768" y="3950208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[CDO]</a:t>
            </a:r>
            <a:endParaRPr lang="en-US" sz="1100" dirty="0"/>
          </a:p>
        </p:txBody>
      </p:sp>
      <p:sp>
        <p:nvSpPr>
          <p:cNvPr id="45" name="Shape 43"/>
          <p:cNvSpPr/>
          <p:nvPr/>
        </p:nvSpPr>
        <p:spPr>
          <a:xfrm>
            <a:off x="502920" y="4389120"/>
            <a:ext cx="11185855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612648" y="4517136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I-05</a:t>
            </a:r>
            <a:endParaRPr lang="en-US" sz="1100" dirty="0"/>
          </a:p>
        </p:txBody>
      </p:sp>
      <p:sp>
        <p:nvSpPr>
          <p:cNvPr id="47" name="Text 45"/>
          <p:cNvSpPr/>
          <p:nvPr/>
        </p:nvSpPr>
        <p:spPr>
          <a:xfrm>
            <a:off x="1344168" y="4517136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[Observabilité &amp; SRE]</a:t>
            </a:r>
            <a:endParaRPr lang="en-US" sz="1100" dirty="0"/>
          </a:p>
        </p:txBody>
      </p:sp>
      <p:sp>
        <p:nvSpPr>
          <p:cNvPr id="48" name="Text 46"/>
          <p:cNvSpPr/>
          <p:nvPr/>
        </p:nvSpPr>
        <p:spPr>
          <a:xfrm>
            <a:off x="5367528" y="4517136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endParaRPr lang="en-US" sz="1100" dirty="0"/>
          </a:p>
        </p:txBody>
      </p:sp>
      <p:sp>
        <p:nvSpPr>
          <p:cNvPr id="49" name="Text 47"/>
          <p:cNvSpPr/>
          <p:nvPr/>
        </p:nvSpPr>
        <p:spPr>
          <a:xfrm>
            <a:off x="6464808" y="4517136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endParaRPr lang="en-US" sz="1100" dirty="0"/>
          </a:p>
        </p:txBody>
      </p:sp>
      <p:sp>
        <p:nvSpPr>
          <p:cNvPr id="50" name="Text 48"/>
          <p:cNvSpPr/>
          <p:nvPr/>
        </p:nvSpPr>
        <p:spPr>
          <a:xfrm>
            <a:off x="7562088" y="4517136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[Infra]</a:t>
            </a:r>
            <a:endParaRPr lang="en-US" sz="1100" dirty="0"/>
          </a:p>
        </p:txBody>
      </p:sp>
      <p:sp>
        <p:nvSpPr>
          <p:cNvPr id="51" name="Text 49"/>
          <p:cNvSpPr/>
          <p:nvPr/>
        </p:nvSpPr>
        <p:spPr>
          <a:xfrm>
            <a:off x="9573768" y="4517136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[Ops]</a:t>
            </a:r>
            <a:endParaRPr lang="en-US" sz="1100" dirty="0"/>
          </a:p>
        </p:txBody>
      </p:sp>
      <p:sp>
        <p:nvSpPr>
          <p:cNvPr id="52" name="Text 50"/>
          <p:cNvSpPr/>
          <p:nvPr/>
        </p:nvSpPr>
        <p:spPr>
          <a:xfrm>
            <a:off x="502920" y="6099048"/>
            <a:ext cx="11185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Valeur/Effort : L = faible • M = moyen • H = élevé (à adapter)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0B1F3B"/>
          </a:solidFill>
          <a:ln w="12700">
            <a:solidFill>
              <a:srgbClr val="0B1F3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91741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Roadmap 24 mois — jalons &amp; investissement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9951415" y="155448"/>
            <a:ext cx="1737360" cy="347472"/>
          </a:xfrm>
          <a:prstGeom prst="round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51415" y="192024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Roadmap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F9FAFB"/>
          </a:solidFill>
          <a:ln w="12700">
            <a:solidFill>
              <a:srgbClr val="F9FAF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656832"/>
            <a:ext cx="748253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Confidentiel — à compléter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122615" y="6656832"/>
            <a:ext cx="35661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vX.Y • JJ/MM/AAAA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1161288"/>
            <a:ext cx="1118585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Exemple de structuration par trimestres (à remplacer par votre plan).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02920" y="1572768"/>
            <a:ext cx="11185855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788920" y="1801368"/>
            <a:ext cx="1078192" cy="365760"/>
          </a:xfrm>
          <a:prstGeom prst="rect">
            <a:avLst/>
          </a:prstGeom>
          <a:solidFill>
            <a:srgbClr val="F3F4F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88920" y="1874520"/>
            <a:ext cx="1078192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T1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867112" y="1801368"/>
            <a:ext cx="1078192" cy="365760"/>
          </a:xfrm>
          <a:prstGeom prst="rect">
            <a:avLst/>
          </a:prstGeom>
          <a:solidFill>
            <a:srgbClr val="E5E7E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867112" y="1874520"/>
            <a:ext cx="1078192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T2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945304" y="1801368"/>
            <a:ext cx="1078192" cy="365760"/>
          </a:xfrm>
          <a:prstGeom prst="rect">
            <a:avLst/>
          </a:prstGeom>
          <a:solidFill>
            <a:srgbClr val="F3F4F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945304" y="1874520"/>
            <a:ext cx="1078192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T3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023496" y="1801368"/>
            <a:ext cx="1078192" cy="365760"/>
          </a:xfrm>
          <a:prstGeom prst="rect">
            <a:avLst/>
          </a:prstGeom>
          <a:solidFill>
            <a:srgbClr val="E5E7E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023496" y="1874520"/>
            <a:ext cx="1078192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T4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7101688" y="1801368"/>
            <a:ext cx="1078192" cy="365760"/>
          </a:xfrm>
          <a:prstGeom prst="rect">
            <a:avLst/>
          </a:prstGeom>
          <a:solidFill>
            <a:srgbClr val="F3F4F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101688" y="1874520"/>
            <a:ext cx="1078192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T1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8179880" y="1801368"/>
            <a:ext cx="1078192" cy="365760"/>
          </a:xfrm>
          <a:prstGeom prst="rect">
            <a:avLst/>
          </a:prstGeom>
          <a:solidFill>
            <a:srgbClr val="E5E7E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179880" y="1874520"/>
            <a:ext cx="1078192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T2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9258071" y="1801368"/>
            <a:ext cx="1078192" cy="365760"/>
          </a:xfrm>
          <a:prstGeom prst="rect">
            <a:avLst/>
          </a:prstGeom>
          <a:solidFill>
            <a:srgbClr val="F3F4F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258071" y="1874520"/>
            <a:ext cx="1078192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T3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10336263" y="1801368"/>
            <a:ext cx="1078192" cy="365760"/>
          </a:xfrm>
          <a:prstGeom prst="rect">
            <a:avLst/>
          </a:prstGeom>
          <a:solidFill>
            <a:srgbClr val="E5E7E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0336263" y="1874520"/>
            <a:ext cx="1078192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T4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77240" y="2276856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Socle plateforme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2880360" y="2231136"/>
            <a:ext cx="6286271" cy="256032"/>
          </a:xfrm>
          <a:prstGeom prst="roundRect">
            <a:avLst/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971800" y="2267712"/>
            <a:ext cx="610339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[jalons]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777240" y="2660904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Sécurité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2880360" y="2615184"/>
            <a:ext cx="8442655" cy="256032"/>
          </a:xfrm>
          <a:prstGeom prst="roundRect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2971800" y="2651760"/>
            <a:ext cx="825977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[jalons]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777240" y="3044952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5036744" y="2999232"/>
            <a:ext cx="6286271" cy="256032"/>
          </a:xfrm>
          <a:prstGeom prst="round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128184" y="3035808"/>
            <a:ext cx="610339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[jalons]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777240" y="3429000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Rationalisation app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3958552" y="3383280"/>
            <a:ext cx="6286271" cy="256032"/>
          </a:xfrm>
          <a:prstGeom prst="round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049992" y="3419856"/>
            <a:ext cx="610339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[jalons]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2788920" y="3675888"/>
            <a:ext cx="43127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Année 1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7101688" y="3675888"/>
            <a:ext cx="43127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Année 2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502920" y="4224528"/>
            <a:ext cx="6400800" cy="2331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731520" y="4407408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Répartition indicative de l'investissement (M€)</a:t>
            </a:r>
            <a:endParaRPr lang="en-US" sz="1300" dirty="0"/>
          </a:p>
        </p:txBody>
      </p:sp>
      <p:graphicFrame>
        <p:nvGraphicFramePr>
          <p:cNvPr id="43" name="Chart 0" descr=""/>
          <p:cNvGraphicFramePr/>
          <p:nvPr/>
        </p:nvGraphicFramePr>
        <p:xfrm>
          <a:off x="685800" y="4727448"/>
          <a:ext cx="6035040" cy="1600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4" name="Shape 41"/>
          <p:cNvSpPr/>
          <p:nvPr/>
        </p:nvSpPr>
        <p:spPr>
          <a:xfrm>
            <a:off x="7223760" y="4224528"/>
            <a:ext cx="4465015" cy="2331720"/>
          </a:xfrm>
          <a:prstGeom prst="roundRect">
            <a:avLst/>
          </a:prstGeom>
          <a:solidFill>
            <a:srgbClr val="E8F1FB"/>
          </a:solidFill>
          <a:ln w="12700">
            <a:solidFill>
              <a:srgbClr val="CFE3FA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7452360" y="4407408"/>
            <a:ext cx="4663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Hypothèses de planification</a:t>
            </a:r>
            <a:endParaRPr lang="en-US" sz="1300" dirty="0"/>
          </a:p>
        </p:txBody>
      </p:sp>
      <p:sp>
        <p:nvSpPr>
          <p:cNvPr id="46" name="Text 43"/>
          <p:cNvSpPr/>
          <p:nvPr/>
        </p:nvSpPr>
        <p:spPr>
          <a:xfrm>
            <a:off x="7452360" y="4773168"/>
            <a:ext cx="4236415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Capacité : [X] ETP / trimestre</a:t>
            </a:r>
            <a:endParaRPr lang="en-US" sz="12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Dépendances : [Prog 1], [Prog 2]</a:t>
            </a:r>
            <a:endParaRPr lang="en-US" sz="12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Hypothèses budget : [CAPEX/OPEX]</a:t>
            </a:r>
            <a:endParaRPr lang="en-US" sz="12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Risques majeurs : [R1], [R2]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0B1F3B"/>
          </a:solidFill>
          <a:ln w="12700">
            <a:solidFill>
              <a:srgbClr val="0B1F3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91741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Gouvernance &amp; pilotage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9951415" y="155448"/>
            <a:ext cx="1737360" cy="347472"/>
          </a:xfrm>
          <a:prstGeom prst="round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51415" y="192024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Pilotage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F9FAFB"/>
          </a:solidFill>
          <a:ln w="12700">
            <a:solidFill>
              <a:srgbClr val="F9FAF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656832"/>
            <a:ext cx="748253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Confidentiel — à compléter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122615" y="6656832"/>
            <a:ext cx="35661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vX.Y • JJ/MM/AAAA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1161288"/>
            <a:ext cx="1118585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Mettre en place les instances et responsabilités pour sécuriser l'exécution de la roadmap.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02920" y="1572768"/>
            <a:ext cx="557784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502920" y="1572768"/>
            <a:ext cx="109728" cy="5074920"/>
          </a:xfrm>
          <a:prstGeom prst="rect">
            <a:avLst/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04088" y="1755648"/>
            <a:ext cx="5257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Instances (exemples)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04088" y="2167128"/>
            <a:ext cx="5257800" cy="4297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Comité de pilotage (mensuel) : arbitrages, budget, risques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Comité architecture (bimensuel) : standards, dérogations, trajectoire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Comité sécurité (mensuel) : risques, conformité, incidents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Revue portefeuille (mensuel) : valeur, capacité, dépendances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Revue delivery (hebdo) : avancement, obstacles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400800" y="1572768"/>
            <a:ext cx="5287975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629400" y="1755648"/>
            <a:ext cx="48307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RACI (exemple)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629400" y="2121408"/>
            <a:ext cx="4830775" cy="4297680"/>
          </a:xfrm>
          <a:prstGeom prst="round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29400" y="2121408"/>
            <a:ext cx="4830775" cy="4297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 : Activité • DG • Métiers • DSI • RSSI • PMO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0B1F3B"/>
          </a:solidFill>
          <a:ln w="12700">
            <a:solidFill>
              <a:srgbClr val="0B1F3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91741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Indicateurs &amp; bénéfices attendus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9951415" y="155448"/>
            <a:ext cx="1737360" cy="347472"/>
          </a:xfrm>
          <a:prstGeom prst="round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51415" y="192024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Pilotage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F9FAFB"/>
          </a:solidFill>
          <a:ln w="12700">
            <a:solidFill>
              <a:srgbClr val="F9FAF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656832"/>
            <a:ext cx="748253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Confidentiel — à compléter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122615" y="6656832"/>
            <a:ext cx="35661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vX.Y • JJ/MM/AAAA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1161288"/>
            <a:ext cx="1118585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Définir un tableau de bord : exécution, valeur métier, qualité de service, risques.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02920" y="1618488"/>
            <a:ext cx="3515258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502920" y="1618488"/>
            <a:ext cx="109728" cy="2377440"/>
          </a:xfrm>
          <a:prstGeom prst="rect">
            <a:avLst/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04088" y="1801368"/>
            <a:ext cx="319521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Time-to-market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04088" y="2121408"/>
            <a:ext cx="319521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[xx] semaines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704088" y="3493008"/>
            <a:ext cx="319521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Cycle de delivery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338218" y="1618488"/>
            <a:ext cx="3515258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338218" y="1618488"/>
            <a:ext cx="109728" cy="237744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39386" y="1801368"/>
            <a:ext cx="319521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Disponibilité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39386" y="2121408"/>
            <a:ext cx="319521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[99.x] %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4539386" y="3493008"/>
            <a:ext cx="319521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Services critiques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8173517" y="1618488"/>
            <a:ext cx="3515258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8173517" y="1618488"/>
            <a:ext cx="109728" cy="237744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374685" y="1801368"/>
            <a:ext cx="319521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374685" y="2121408"/>
            <a:ext cx="319521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[x] / mois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8374685" y="3493008"/>
            <a:ext cx="319521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P1/P2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502920" y="4315968"/>
            <a:ext cx="3515258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502920" y="4315968"/>
            <a:ext cx="109728" cy="2377440"/>
          </a:xfrm>
          <a:prstGeom prst="rect">
            <a:avLst/>
          </a:prstGeom>
          <a:solidFill>
            <a:srgbClr val="64748B"/>
          </a:solidFill>
          <a:ln w="12700">
            <a:solidFill>
              <a:srgbClr val="64748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04088" y="4498848"/>
            <a:ext cx="319521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Dette technique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704088" y="4818888"/>
            <a:ext cx="319521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[x] %</a:t>
            </a:r>
            <a:endParaRPr lang="en-US" sz="2400" dirty="0"/>
          </a:p>
        </p:txBody>
      </p:sp>
      <p:sp>
        <p:nvSpPr>
          <p:cNvPr id="29" name="Text 27"/>
          <p:cNvSpPr/>
          <p:nvPr/>
        </p:nvSpPr>
        <p:spPr>
          <a:xfrm>
            <a:off x="704088" y="6190488"/>
            <a:ext cx="319521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Backlog tech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338218" y="4315968"/>
            <a:ext cx="3515258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0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4338218" y="4315968"/>
            <a:ext cx="109728" cy="2377440"/>
          </a:xfrm>
          <a:prstGeom prst="rect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539386" y="4498848"/>
            <a:ext cx="319521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Conformité sécu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4539386" y="4818888"/>
            <a:ext cx="319521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F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[x] %</a:t>
            </a:r>
            <a:endParaRPr lang="en-US" sz="2400" dirty="0"/>
          </a:p>
        </p:txBody>
      </p:sp>
      <p:sp>
        <p:nvSpPr>
          <p:cNvPr id="34" name="Text 32"/>
          <p:cNvSpPr/>
          <p:nvPr/>
        </p:nvSpPr>
        <p:spPr>
          <a:xfrm>
            <a:off x="4539386" y="6190488"/>
            <a:ext cx="319521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MFA, patch, durcissement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8173517" y="4315968"/>
            <a:ext cx="3515258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0000"/>
              </a:srgbClr>
            </a:outerShdw>
          </a:effectLst>
        </p:spPr>
      </p:sp>
      <p:sp>
        <p:nvSpPr>
          <p:cNvPr id="36" name="Shape 34"/>
          <p:cNvSpPr/>
          <p:nvPr/>
        </p:nvSpPr>
        <p:spPr>
          <a:xfrm>
            <a:off x="8173517" y="4315968"/>
            <a:ext cx="109728" cy="2377440"/>
          </a:xfrm>
          <a:prstGeom prst="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374685" y="4498848"/>
            <a:ext cx="319521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Valeur livrée</a:t>
            </a:r>
            <a:endParaRPr lang="en-US" sz="1300" dirty="0"/>
          </a:p>
        </p:txBody>
      </p:sp>
      <p:sp>
        <p:nvSpPr>
          <p:cNvPr id="38" name="Text 36"/>
          <p:cNvSpPr/>
          <p:nvPr/>
        </p:nvSpPr>
        <p:spPr>
          <a:xfrm>
            <a:off x="8374685" y="4818888"/>
            <a:ext cx="319521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[x] M€</a:t>
            </a:r>
            <a:endParaRPr lang="en-US" sz="2400" dirty="0"/>
          </a:p>
        </p:txBody>
      </p:sp>
      <p:sp>
        <p:nvSpPr>
          <p:cNvPr id="39" name="Text 37"/>
          <p:cNvSpPr/>
          <p:nvPr/>
        </p:nvSpPr>
        <p:spPr>
          <a:xfrm>
            <a:off x="8374685" y="6190488"/>
            <a:ext cx="319521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Bénéfices cumulés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0B1F3B"/>
          </a:solidFill>
          <a:ln w="12700">
            <a:solidFill>
              <a:srgbClr val="0B1F3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91741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Annexes — suggestions de contenus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9951415" y="155448"/>
            <a:ext cx="1737360" cy="347472"/>
          </a:xfrm>
          <a:prstGeom prst="round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51415" y="192024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Annexes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F9FAFB"/>
          </a:solidFill>
          <a:ln w="12700">
            <a:solidFill>
              <a:srgbClr val="F9FAF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656832"/>
            <a:ext cx="748253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Confidentiel — à compléter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122615" y="6656832"/>
            <a:ext cx="35661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vX.Y • JJ/MM/AAAA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502920" y="1344168"/>
            <a:ext cx="11185855" cy="5394960"/>
          </a:xfrm>
          <a:prstGeom prst="roundRect">
            <a:avLst/>
          </a:prstGeom>
          <a:solidFill>
            <a:srgbClr val="E8F1FB"/>
          </a:solidFill>
          <a:ln w="12700">
            <a:solidFill>
              <a:srgbClr val="CFE3F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1664208"/>
            <a:ext cx="10362895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79400" indent="-2794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Cartographies : applicative, data, infra, sécurité (AS-IS / TO-BE).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Fiches initiatives : objectifs, périmètre, hypothèses, charges, risques, dépendances.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 des coûts : CAPEX/OPEX, run vs change, trajectoire FinOps.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de conduite du changement : communication, formation, adoption.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Dossier d'architecture : standards, patterns, dérogations, target operating model.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de migration : séquencement, tests, bascules, rollback.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02920" y="6099048"/>
            <a:ext cx="1118585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 du modèle — dupliquez, supprimez ou ajoutez des pages selon votre contexte.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—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Schéma Directeur Informatique (Modèle)</dc:title>
  <dc:subject>Modèle de Schéma Directeur Informatique</dc:subject>
  <dc:creator>Votre organisation</dc:creator>
  <cp:lastModifiedBy>Votre organisation</cp:lastModifiedBy>
  <cp:revision>1</cp:revision>
  <dcterms:created xsi:type="dcterms:W3CDTF">2025-12-23T02:59:53Z</dcterms:created>
  <dcterms:modified xsi:type="dcterms:W3CDTF">2025-12-23T02:59:53Z</dcterms:modified>
</cp:coreProperties>
</file>