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2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6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Répartition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E90FA"/>
              </a:solidFill>
              <a:effectLst/>
            </c:spPr>
          </c:dPt>
          <c:dPt>
            <c:idx val="1"/>
            <c:bubble3D val="0"/>
            <c:spPr>
              <a:solidFill>
                <a:srgbClr val="12B76A"/>
              </a:solidFill>
              <a:effectLst/>
            </c:spPr>
          </c:dPt>
          <c:dPt>
            <c:idx val="2"/>
            <c:bubble3D val="0"/>
            <c:spPr>
              <a:solidFill>
                <a:srgbClr val="F79009"/>
              </a:solidFill>
              <a:effectLst/>
            </c:spPr>
          </c:dPt>
          <c:dPt>
            <c:idx val="3"/>
            <c:bubble3D val="0"/>
            <c:spPr>
              <a:solidFill>
                <a:srgbClr val="EE46BC"/>
              </a:solidFill>
              <a:effectLst/>
            </c:spPr>
          </c:dPt>
          <c:dPt>
            <c:idx val="4"/>
            <c:bubble3D val="0"/>
            <c:spPr>
              <a:solidFill>
                <a:srgbClr val="7A5AF8"/>
              </a:solidFill>
              <a:effectLst/>
            </c:spPr>
          </c:dPt>
          <c:dPt>
            <c:idx val="5"/>
            <c:bubble3D val="0"/>
            <c:spPr>
              <a:solidFill>
                <a:srgbClr val="F04438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Marketing</c:v>
                </c:pt>
                <c:pt idx="1">
                  <c:v>Ressources humaines</c:v>
                </c:pt>
                <c:pt idx="2">
                  <c:v>IT / Data</c:v>
                </c:pt>
                <c:pt idx="3">
                  <c:v>Opérations</c:v>
                </c:pt>
                <c:pt idx="4">
                  <c:v>Commercial</c:v>
                </c:pt>
                <c:pt idx="5">
                  <c:v>Autres</c:v>
                </c:pt>
              </c:strCache>
            </c:strRef>
          </c:cat>
          <c:val>
            <c:numRef>
              <c:f>Sheet1!$B$2:$B$7</c:f>
              <c:numCache>
                <c:ptCount val="6"/>
                <c:pt idx="0">
                  <c:v>30</c:v>
                </c:pt>
                <c:pt idx="1">
                  <c:v>22</c:v>
                </c:pt>
                <c:pt idx="2">
                  <c:v>18</c:v>
                </c:pt>
                <c:pt idx="3">
                  <c:v>14</c:v>
                </c:pt>
                <c:pt idx="4">
                  <c:v>10</c:v>
                </c:pt>
                <c:pt idx="5">
                  <c:v>6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Répartition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E90FA"/>
              </a:solidFill>
              <a:effectLst/>
            </c:spPr>
          </c:dPt>
          <c:dPt>
            <c:idx val="1"/>
            <c:bubble3D val="0"/>
            <c:spPr>
              <a:solidFill>
                <a:srgbClr val="12B76A"/>
              </a:solidFill>
              <a:effectLst/>
            </c:spPr>
          </c:dPt>
          <c:dPt>
            <c:idx val="2"/>
            <c:bubble3D val="0"/>
            <c:spPr>
              <a:solidFill>
                <a:srgbClr val="F79009"/>
              </a:solidFill>
              <a:effectLst/>
            </c:spPr>
          </c:dPt>
          <c:dPt>
            <c:idx val="3"/>
            <c:bubble3D val="0"/>
            <c:spPr>
              <a:solidFill>
                <a:srgbClr val="EE46BC"/>
              </a:solidFill>
              <a:effectLst/>
            </c:spPr>
          </c:dPt>
          <c:dPt>
            <c:idx val="4"/>
            <c:bubble3D val="0"/>
            <c:spPr>
              <a:solidFill>
                <a:srgbClr val="7A5AF8"/>
              </a:solidFill>
              <a:effectLst/>
            </c:spPr>
          </c:dPt>
          <c:dPt>
            <c:idx val="5"/>
            <c:bubble3D val="0"/>
            <c:spPr>
              <a:solidFill>
                <a:srgbClr val="F0443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Marketing</c:v>
                </c:pt>
                <c:pt idx="1">
                  <c:v>Ressources humaines</c:v>
                </c:pt>
                <c:pt idx="2">
                  <c:v>IT / Data</c:v>
                </c:pt>
                <c:pt idx="3">
                  <c:v>Opérations</c:v>
                </c:pt>
                <c:pt idx="4">
                  <c:v>Commercial</c:v>
                </c:pt>
                <c:pt idx="5">
                  <c:v>Autres</c:v>
                </c:pt>
              </c:strCache>
            </c:strRef>
          </c:cat>
          <c:val>
            <c:numRef>
              <c:f>Sheet1!$B$2:$B$7</c:f>
              <c:numCache>
                <c:ptCount val="6"/>
                <c:pt idx="0">
                  <c:v>30</c:v>
                </c:pt>
                <c:pt idx="1">
                  <c:v>22</c:v>
                </c:pt>
                <c:pt idx="2">
                  <c:v>18</c:v>
                </c:pt>
                <c:pt idx="3">
                  <c:v>14</c:v>
                </c:pt>
                <c:pt idx="4">
                  <c:v>10</c:v>
                </c:pt>
                <c:pt idx="5">
                  <c:v>6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Répartition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E90FA"/>
              </a:solidFill>
              <a:effectLst/>
            </c:spPr>
          </c:dPt>
          <c:dPt>
            <c:idx val="1"/>
            <c:bubble3D val="0"/>
            <c:spPr>
              <a:solidFill>
                <a:srgbClr val="12B76A"/>
              </a:solidFill>
              <a:effectLst/>
            </c:spPr>
          </c:dPt>
          <c:dPt>
            <c:idx val="2"/>
            <c:bubble3D val="0"/>
            <c:spPr>
              <a:solidFill>
                <a:srgbClr val="F79009"/>
              </a:solidFill>
              <a:effectLst/>
            </c:spPr>
          </c:dPt>
          <c:dPt>
            <c:idx val="3"/>
            <c:bubble3D val="0"/>
            <c:spPr>
              <a:solidFill>
                <a:srgbClr val="EE46BC"/>
              </a:solidFill>
              <a:effectLst/>
            </c:spPr>
          </c:dPt>
          <c:dPt>
            <c:idx val="4"/>
            <c:bubble3D val="0"/>
            <c:spPr>
              <a:solidFill>
                <a:srgbClr val="7A5AF8"/>
              </a:solidFill>
              <a:effectLst/>
            </c:spPr>
          </c:dPt>
          <c:dPt>
            <c:idx val="5"/>
            <c:bubble3D val="0"/>
            <c:spPr>
              <a:solidFill>
                <a:srgbClr val="F04438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Marketing</c:v>
                </c:pt>
                <c:pt idx="1">
                  <c:v>Ressources humaines</c:v>
                </c:pt>
                <c:pt idx="2">
                  <c:v>IT / Data</c:v>
                </c:pt>
                <c:pt idx="3">
                  <c:v>Opérations</c:v>
                </c:pt>
                <c:pt idx="4">
                  <c:v>Commercial</c:v>
                </c:pt>
                <c:pt idx="5">
                  <c:v>Autres</c:v>
                </c:pt>
              </c:strCache>
            </c:strRef>
          </c:cat>
          <c:val>
            <c:numRef>
              <c:f>Sheet1!$B$2:$B$7</c:f>
              <c:numCache>
                <c:ptCount val="6"/>
                <c:pt idx="0">
                  <c:v>30</c:v>
                </c:pt>
                <c:pt idx="1">
                  <c:v>22</c:v>
                </c:pt>
                <c:pt idx="2">
                  <c:v>18</c:v>
                </c:pt>
                <c:pt idx="3">
                  <c:v>14</c:v>
                </c:pt>
                <c:pt idx="4">
                  <c:v>10</c:v>
                </c:pt>
                <c:pt idx="5">
                  <c:v>6</c:v>
                </c:pt>
              </c:numCache>
            </c:numRef>
          </c:val>
        </c:ser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N-1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E90FA"/>
              </a:solidFill>
              <a:effectLst/>
            </c:spPr>
          </c:dPt>
          <c:dPt>
            <c:idx val="1"/>
            <c:bubble3D val="0"/>
            <c:spPr>
              <a:solidFill>
                <a:srgbClr val="12B76A"/>
              </a:solidFill>
              <a:effectLst/>
            </c:spPr>
          </c:dPt>
          <c:dPt>
            <c:idx val="2"/>
            <c:bubble3D val="0"/>
            <c:spPr>
              <a:solidFill>
                <a:srgbClr val="F79009"/>
              </a:solidFill>
              <a:effectLst/>
            </c:spPr>
          </c:dPt>
          <c:dPt>
            <c:idx val="3"/>
            <c:bubble3D val="0"/>
            <c:spPr>
              <a:solidFill>
                <a:srgbClr val="EE46BC"/>
              </a:solidFill>
              <a:effectLst/>
            </c:spPr>
          </c:dPt>
          <c:dPt>
            <c:idx val="4"/>
            <c:bubble3D val="0"/>
            <c:spPr>
              <a:solidFill>
                <a:srgbClr val="7A5AF8"/>
              </a:solidFill>
              <a:effectLst/>
            </c:spPr>
          </c:dPt>
          <c:dPt>
            <c:idx val="5"/>
            <c:bubble3D val="0"/>
            <c:spPr>
              <a:solidFill>
                <a:srgbClr val="F0443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Marketing</c:v>
                </c:pt>
                <c:pt idx="1">
                  <c:v>Ressources humaines</c:v>
                </c:pt>
                <c:pt idx="2">
                  <c:v>IT / Data</c:v>
                </c:pt>
                <c:pt idx="3">
                  <c:v>Opérations</c:v>
                </c:pt>
                <c:pt idx="4">
                  <c:v>Commercial</c:v>
                </c:pt>
                <c:pt idx="5">
                  <c:v>Autres</c:v>
                </c:pt>
              </c:strCache>
            </c:strRef>
          </c:cat>
          <c:val>
            <c:numRef>
              <c:f>Sheet1!$B$2:$B$7</c:f>
              <c:numCache>
                <c:ptCount val="6"/>
                <c:pt idx="0">
                  <c:v>26</c:v>
                </c:pt>
                <c:pt idx="1">
                  <c:v>24</c:v>
                </c:pt>
                <c:pt idx="2">
                  <c:v>16</c:v>
                </c:pt>
                <c:pt idx="3">
                  <c:v>15</c:v>
                </c:pt>
                <c:pt idx="4">
                  <c:v>12</c:v>
                </c:pt>
                <c:pt idx="5">
                  <c:v>7</c:v>
                </c:pt>
              </c:numCache>
            </c:numRef>
          </c:val>
        </c:ser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Répartition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E90FA"/>
              </a:solidFill>
              <a:effectLst/>
            </c:spPr>
          </c:dPt>
          <c:dPt>
            <c:idx val="1"/>
            <c:bubble3D val="0"/>
            <c:spPr>
              <a:solidFill>
                <a:srgbClr val="12B76A"/>
              </a:solidFill>
              <a:effectLst/>
            </c:spPr>
          </c:dPt>
          <c:dPt>
            <c:idx val="2"/>
            <c:bubble3D val="0"/>
            <c:spPr>
              <a:solidFill>
                <a:srgbClr val="F79009"/>
              </a:solidFill>
              <a:effectLst/>
            </c:spPr>
          </c:dPt>
          <c:dPt>
            <c:idx val="3"/>
            <c:bubble3D val="0"/>
            <c:spPr>
              <a:solidFill>
                <a:srgbClr val="EE46BC"/>
              </a:solidFill>
              <a:effectLst/>
            </c:spPr>
          </c:dPt>
          <c:dPt>
            <c:idx val="4"/>
            <c:bubble3D val="0"/>
            <c:spPr>
              <a:solidFill>
                <a:srgbClr val="7A5AF8"/>
              </a:solidFill>
              <a:effectLst/>
            </c:spPr>
          </c:dPt>
          <c:dPt>
            <c:idx val="5"/>
            <c:bubble3D val="0"/>
            <c:spPr>
              <a:solidFill>
                <a:srgbClr val="F0443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344054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Marketing</c:v>
                </c:pt>
                <c:pt idx="1">
                  <c:v>Ressources humaines</c:v>
                </c:pt>
                <c:pt idx="2">
                  <c:v>IT / Data</c:v>
                </c:pt>
                <c:pt idx="3">
                  <c:v>Opérations</c:v>
                </c:pt>
                <c:pt idx="4">
                  <c:v>Commercial</c:v>
                </c:pt>
                <c:pt idx="5">
                  <c:v>Autres</c:v>
                </c:pt>
              </c:strCache>
            </c:strRef>
          </c:cat>
          <c:val>
            <c:numRef>
              <c:f>Sheet1!$B$2:$B$7</c:f>
              <c:numCache>
                <c:ptCount val="6"/>
                <c:pt idx="0">
                  <c:v>30</c:v>
                </c:pt>
                <c:pt idx="1">
                  <c:v>22</c:v>
                </c:pt>
                <c:pt idx="2">
                  <c:v>18</c:v>
                </c:pt>
                <c:pt idx="3">
                  <c:v>14</c:v>
                </c:pt>
                <c:pt idx="4">
                  <c:v>10</c:v>
                </c:pt>
                <c:pt idx="5">
                  <c:v>6</c:v>
                </c:pt>
              </c:numCache>
            </c:numRef>
          </c:val>
        </c:ser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Répartition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E90FA"/>
              </a:solidFill>
              <a:effectLst/>
            </c:spPr>
          </c:dPt>
          <c:dPt>
            <c:idx val="1"/>
            <c:bubble3D val="0"/>
            <c:spPr>
              <a:solidFill>
                <a:srgbClr val="12B76A"/>
              </a:solidFill>
              <a:effectLst/>
            </c:spPr>
          </c:dPt>
          <c:dPt>
            <c:idx val="2"/>
            <c:bubble3D val="0"/>
            <c:spPr>
              <a:solidFill>
                <a:srgbClr val="F79009"/>
              </a:solidFill>
              <a:effectLst/>
            </c:spPr>
          </c:dPt>
          <c:dPt>
            <c:idx val="3"/>
            <c:bubble3D val="0"/>
            <c:spPr>
              <a:solidFill>
                <a:srgbClr val="EE46BC"/>
              </a:solidFill>
              <a:effectLst/>
            </c:spPr>
          </c:dPt>
          <c:dPt>
            <c:idx val="4"/>
            <c:bubble3D val="0"/>
            <c:spPr>
              <a:solidFill>
                <a:srgbClr val="7A5AF8"/>
              </a:solidFill>
              <a:effectLst/>
            </c:spPr>
          </c:dPt>
          <c:dPt>
            <c:idx val="5"/>
            <c:bubble3D val="0"/>
            <c:spPr>
              <a:solidFill>
                <a:srgbClr val="F0443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E5E7EB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E5E7EB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E5E7EB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E5E7EB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E5E7EB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E5E7EB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Marketing</c:v>
                </c:pt>
                <c:pt idx="1">
                  <c:v>Ressources humaines</c:v>
                </c:pt>
                <c:pt idx="2">
                  <c:v>IT / Data</c:v>
                </c:pt>
                <c:pt idx="3">
                  <c:v>Opérations</c:v>
                </c:pt>
                <c:pt idx="4">
                  <c:v>Commercial</c:v>
                </c:pt>
                <c:pt idx="5">
                  <c:v>Autres</c:v>
                </c:pt>
              </c:strCache>
            </c:strRef>
          </c:cat>
          <c:val>
            <c:numRef>
              <c:f>Sheet1!$B$2:$B$7</c:f>
              <c:numCache>
                <c:ptCount val="6"/>
                <c:pt idx="0">
                  <c:v>30</c:v>
                </c:pt>
                <c:pt idx="1">
                  <c:v>22</c:v>
                </c:pt>
                <c:pt idx="2">
                  <c:v>18</c:v>
                </c:pt>
                <c:pt idx="3">
                  <c:v>14</c:v>
                </c:pt>
                <c:pt idx="4">
                  <c:v>10</c:v>
                </c:pt>
                <c:pt idx="5">
                  <c:v>6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2.xml"/><Relationship Id="rId3" Type="http://schemas.openxmlformats.org/officeDocument/2006/relationships/slide" Target="slide3.xml"/><Relationship Id="rId4" Type="http://schemas.openxmlformats.org/officeDocument/2006/relationships/slide" Target="slide4.xml"/><Relationship Id="rId5" Type="http://schemas.openxmlformats.org/officeDocument/2006/relationships/slide" Target="slide5.xml"/><Relationship Id="rId6" Type="http://schemas.openxmlformats.org/officeDocument/2006/relationships/slide" Target="slide6.xml"/><Relationship Id="rId7" Type="http://schemas.openxmlformats.org/officeDocument/2006/relationships/chart" Target="/ppt/charts/chart1.xml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2.xml"/><Relationship Id="rId3" Type="http://schemas.openxmlformats.org/officeDocument/2006/relationships/slide" Target="slide3.xml"/><Relationship Id="rId4" Type="http://schemas.openxmlformats.org/officeDocument/2006/relationships/slide" Target="slide4.xml"/><Relationship Id="rId5" Type="http://schemas.openxmlformats.org/officeDocument/2006/relationships/slide" Target="slide5.xml"/><Relationship Id="rId6" Type="http://schemas.openxmlformats.org/officeDocument/2006/relationships/slide" Target="slide6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2.xml"/><Relationship Id="rId3" Type="http://schemas.openxmlformats.org/officeDocument/2006/relationships/slide" Target="slide3.xml"/><Relationship Id="rId4" Type="http://schemas.openxmlformats.org/officeDocument/2006/relationships/slide" Target="slide4.xml"/><Relationship Id="rId5" Type="http://schemas.openxmlformats.org/officeDocument/2006/relationships/slide" Target="slide5.xml"/><Relationship Id="rId6" Type="http://schemas.openxmlformats.org/officeDocument/2006/relationships/slide" Target="slide6.xml"/><Relationship Id="rId7" Type="http://schemas.openxmlformats.org/officeDocument/2006/relationships/chart" Target="/ppt/charts/chart2.xml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2.xml"/><Relationship Id="rId3" Type="http://schemas.openxmlformats.org/officeDocument/2006/relationships/slide" Target="slide3.xml"/><Relationship Id="rId4" Type="http://schemas.openxmlformats.org/officeDocument/2006/relationships/slide" Target="slide4.xml"/><Relationship Id="rId5" Type="http://schemas.openxmlformats.org/officeDocument/2006/relationships/slide" Target="slide5.xml"/><Relationship Id="rId6" Type="http://schemas.openxmlformats.org/officeDocument/2006/relationships/slide" Target="slide6.xml"/><Relationship Id="rId7" Type="http://schemas.openxmlformats.org/officeDocument/2006/relationships/chart" Target="/ppt/charts/chart3.xml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2.xml"/><Relationship Id="rId3" Type="http://schemas.openxmlformats.org/officeDocument/2006/relationships/slide" Target="slide3.xml"/><Relationship Id="rId4" Type="http://schemas.openxmlformats.org/officeDocument/2006/relationships/slide" Target="slide4.xml"/><Relationship Id="rId5" Type="http://schemas.openxmlformats.org/officeDocument/2006/relationships/slide" Target="slide5.xml"/><Relationship Id="rId6" Type="http://schemas.openxmlformats.org/officeDocument/2006/relationships/slide" Target="slide6.xml"/><Relationship Id="rId7" Type="http://schemas.openxmlformats.org/officeDocument/2006/relationships/chart" Target="/ppt/charts/chart4.xml"/><Relationship Id="rId8" Type="http://schemas.openxmlformats.org/officeDocument/2006/relationships/chart" Target="/ppt/charts/chart5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2.xml"/><Relationship Id="rId3" Type="http://schemas.openxmlformats.org/officeDocument/2006/relationships/slide" Target="slide3.xml"/><Relationship Id="rId4" Type="http://schemas.openxmlformats.org/officeDocument/2006/relationships/slide" Target="slide4.xml"/><Relationship Id="rId5" Type="http://schemas.openxmlformats.org/officeDocument/2006/relationships/slide" Target="slide5.xml"/><Relationship Id="rId6" Type="http://schemas.openxmlformats.org/officeDocument/2006/relationships/slide" Target="slide6.xml"/><Relationship Id="rId7" Type="http://schemas.openxmlformats.org/officeDocument/2006/relationships/chart" Target="/ppt/charts/chart6.xml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2880" y="594360"/>
            <a:ext cx="201168" cy="5943600"/>
          </a:xfrm>
          <a:prstGeom prst="roundRect">
            <a:avLst/>
          </a:prstGeom>
          <a:solidFill>
            <a:srgbClr val="2E90FA"/>
          </a:solidFill>
          <a:ln w="12700">
            <a:solidFill>
              <a:srgbClr val="2E90F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11480" y="594360"/>
            <a:ext cx="164592" cy="5943600"/>
          </a:xfrm>
          <a:prstGeom prst="roundRect">
            <a:avLst/>
          </a:prstGeom>
          <a:solidFill>
            <a:srgbClr val="12B76A"/>
          </a:solidFill>
          <a:ln w="12700">
            <a:solidFill>
              <a:srgbClr val="12B7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228600"/>
            <a:ext cx="1271016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548640" y="283464"/>
            <a:ext cx="127101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Accueil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929384" y="228600"/>
            <a:ext cx="1271016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7" name="Text 5">
            <a:hlinkClick r:id="rId2" tooltip="" action="ppaction://hlinksldjump"/>
          </p:cNvPr>
          <p:cNvSpPr/>
          <p:nvPr/>
        </p:nvSpPr>
        <p:spPr>
          <a:xfrm>
            <a:off x="1929384" y="283464"/>
            <a:ext cx="127101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Données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310128" y="228600"/>
            <a:ext cx="1490472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9" name="Text 7">
            <a:hlinkClick r:id="rId3" tooltip="" action="ppaction://hlinksldjump"/>
          </p:cNvPr>
          <p:cNvSpPr/>
          <p:nvPr/>
        </p:nvSpPr>
        <p:spPr>
          <a:xfrm>
            <a:off x="3310128" y="283464"/>
            <a:ext cx="1490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Camembert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910328" y="228600"/>
            <a:ext cx="96012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1" name="Text 9">
            <a:hlinkClick r:id="rId4" tooltip="" action="ppaction://hlinksldjump"/>
          </p:cNvPr>
          <p:cNvSpPr/>
          <p:nvPr/>
        </p:nvSpPr>
        <p:spPr>
          <a:xfrm>
            <a:off x="4910328" y="283464"/>
            <a:ext cx="960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KPI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980176" y="228600"/>
            <a:ext cx="160020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3" name="Text 11">
            <a:hlinkClick r:id="rId5" tooltip="" action="ppaction://hlinksldjump"/>
          </p:cNvPr>
          <p:cNvSpPr/>
          <p:nvPr/>
        </p:nvSpPr>
        <p:spPr>
          <a:xfrm>
            <a:off x="5980176" y="283464"/>
            <a:ext cx="1600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Comparatif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690104" y="228600"/>
            <a:ext cx="96012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5" name="Text 13">
            <a:hlinkClick r:id="rId6" tooltip="" action="ppaction://hlinksldjump"/>
          </p:cNvPr>
          <p:cNvSpPr/>
          <p:nvPr/>
        </p:nvSpPr>
        <p:spPr>
          <a:xfrm>
            <a:off x="7690104" y="283464"/>
            <a:ext cx="960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Dark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92024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Modèle Camembert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804672" y="278892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Éditable &amp; “automatisé” (labels + % se recalculent quand vous modifiez les données)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22960" y="37490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Palette intégrée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22960" y="4069080"/>
            <a:ext cx="502920" cy="292608"/>
          </a:xfrm>
          <a:prstGeom prst="roundRect">
            <a:avLst/>
          </a:prstGeom>
          <a:solidFill>
            <a:srgbClr val="2E90FA"/>
          </a:solidFill>
          <a:ln w="12700">
            <a:solidFill>
              <a:srgbClr val="2E90F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417320" y="4069080"/>
            <a:ext cx="502920" cy="292608"/>
          </a:xfrm>
          <a:prstGeom prst="roundRect">
            <a:avLst/>
          </a:prstGeom>
          <a:solidFill>
            <a:srgbClr val="12B76A"/>
          </a:solidFill>
          <a:ln w="12700">
            <a:solidFill>
              <a:srgbClr val="12B76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011680" y="4069080"/>
            <a:ext cx="502920" cy="292608"/>
          </a:xfrm>
          <a:prstGeom prst="roundRect">
            <a:avLst/>
          </a:prstGeom>
          <a:solidFill>
            <a:srgbClr val="F79009"/>
          </a:solidFill>
          <a:ln w="12700">
            <a:solidFill>
              <a:srgbClr val="F7900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606040" y="4069080"/>
            <a:ext cx="502920" cy="292608"/>
          </a:xfrm>
          <a:prstGeom prst="roundRect">
            <a:avLst/>
          </a:prstGeom>
          <a:solidFill>
            <a:srgbClr val="EE46BC"/>
          </a:solidFill>
          <a:ln w="12700">
            <a:solidFill>
              <a:srgbClr val="EE46B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0" y="4069080"/>
            <a:ext cx="502920" cy="292608"/>
          </a:xfrm>
          <a:prstGeom prst="roundRect">
            <a:avLst/>
          </a:prstGeom>
          <a:solidFill>
            <a:srgbClr val="7A5AF8"/>
          </a:solidFill>
          <a:ln w="12700">
            <a:solidFill>
              <a:srgbClr val="7A5AF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794760" y="4069080"/>
            <a:ext cx="502920" cy="292608"/>
          </a:xfrm>
          <a:prstGeom prst="roundRect">
            <a:avLst/>
          </a:prstGeom>
          <a:solidFill>
            <a:srgbClr val="F04438"/>
          </a:solidFill>
          <a:ln w="12700">
            <a:solidFill>
              <a:srgbClr val="F04438"/>
            </a:solidFill>
            <a:prstDash val="solid"/>
          </a:ln>
        </p:spPr>
      </p:sp>
      <p:graphicFrame>
        <p:nvGraphicFramePr>
          <p:cNvPr id="25" name="Chart 0" descr=""/>
          <p:cNvGraphicFramePr/>
          <p:nvPr/>
        </p:nvGraphicFramePr>
        <p:xfrm>
          <a:off x="7543800" y="1508760"/>
          <a:ext cx="420624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26" name="Shape 23"/>
          <p:cNvSpPr/>
          <p:nvPr/>
        </p:nvSpPr>
        <p:spPr>
          <a:xfrm>
            <a:off x="822960" y="4937760"/>
            <a:ext cx="2148840" cy="329184"/>
          </a:xfrm>
          <a:prstGeom prst="roundRect">
            <a:avLst/>
          </a:prstGeom>
          <a:solidFill>
            <a:srgbClr val="7A5AF8"/>
          </a:solidFill>
          <a:ln w="12700">
            <a:solidFill>
              <a:srgbClr val="7A5AF8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22960" y="4992624"/>
            <a:ext cx="21488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modifiable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2057400" y="4937760"/>
            <a:ext cx="2258568" cy="329184"/>
          </a:xfrm>
          <a:prstGeom prst="roundRect">
            <a:avLst/>
          </a:prstGeom>
          <a:solidFill>
            <a:srgbClr val="12B76A"/>
          </a:solidFill>
          <a:ln w="12700">
            <a:solidFill>
              <a:srgbClr val="12B76A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2057400" y="4992624"/>
            <a:ext cx="225856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PowerPoint natif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3429000" y="4937760"/>
            <a:ext cx="2697480" cy="329184"/>
          </a:xfrm>
          <a:prstGeom prst="roundRect">
            <a:avLst/>
          </a:prstGeom>
          <a:solidFill>
            <a:srgbClr val="2E90FA"/>
          </a:solidFill>
          <a:ln w="12700">
            <a:solidFill>
              <a:srgbClr val="2E90FA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3429000" y="4992624"/>
            <a:ext cx="26974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Navigation cliquable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822960" y="5532120"/>
            <a:ext cx="6035040" cy="777240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AEC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1005840" y="5687568"/>
            <a:ext cx="5669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: clic droit sur le graphique → Modifier les données → collez vos valeurs (les % se recalculent).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548640" y="6537960"/>
            <a:ext cx="1109167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1271016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3" name="Text 1">
            <a:hlinkClick r:id="rId1" tooltip="" action="ppaction://hlinksldjump"/>
          </p:cNvPr>
          <p:cNvSpPr/>
          <p:nvPr/>
        </p:nvSpPr>
        <p:spPr>
          <a:xfrm>
            <a:off x="548640" y="283464"/>
            <a:ext cx="127101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Accueil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1929384" y="228600"/>
            <a:ext cx="1271016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5" name="Text 3">
            <a:hlinkClick r:id="rId2" tooltip="" action="ppaction://hlinksldjump"/>
          </p:cNvPr>
          <p:cNvSpPr/>
          <p:nvPr/>
        </p:nvSpPr>
        <p:spPr>
          <a:xfrm>
            <a:off x="1929384" y="283464"/>
            <a:ext cx="127101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Données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310128" y="228600"/>
            <a:ext cx="1490472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7" name="Text 5">
            <a:hlinkClick r:id="rId3" tooltip="" action="ppaction://hlinksldjump"/>
          </p:cNvPr>
          <p:cNvSpPr/>
          <p:nvPr/>
        </p:nvSpPr>
        <p:spPr>
          <a:xfrm>
            <a:off x="3310128" y="283464"/>
            <a:ext cx="1490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Camembert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910328" y="228600"/>
            <a:ext cx="96012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9" name="Text 7">
            <a:hlinkClick r:id="rId4" tooltip="" action="ppaction://hlinksldjump"/>
          </p:cNvPr>
          <p:cNvSpPr/>
          <p:nvPr/>
        </p:nvSpPr>
        <p:spPr>
          <a:xfrm>
            <a:off x="4910328" y="283464"/>
            <a:ext cx="960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KPI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980176" y="228600"/>
            <a:ext cx="160020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1" name="Text 9">
            <a:hlinkClick r:id="rId5" tooltip="" action="ppaction://hlinksldjump"/>
          </p:cNvPr>
          <p:cNvSpPr/>
          <p:nvPr/>
        </p:nvSpPr>
        <p:spPr>
          <a:xfrm>
            <a:off x="5980176" y="283464"/>
            <a:ext cx="1600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Comparatif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690104" y="228600"/>
            <a:ext cx="96012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3" name="Text 11">
            <a:hlinkClick r:id="rId6" tooltip="" action="ppaction://hlinksldjump"/>
          </p:cNvPr>
          <p:cNvSpPr/>
          <p:nvPr/>
        </p:nvSpPr>
        <p:spPr>
          <a:xfrm>
            <a:off x="7690104" y="283464"/>
            <a:ext cx="960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" y="822960"/>
            <a:ext cx="11430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 (à remplacer)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548640" y="1417320"/>
            <a:ext cx="11521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modèle est conçu pour être rapide : vous modifiez 2 colonnes (Libellé / Valeur) et le camembert se met à jour.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1965960"/>
            <a:ext cx="566928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AECF0"/>
            </a:solidFill>
            <a:prstDash val="solid"/>
          </a:ln>
          <a:effectLst>
            <a:outerShdw sx="100000" sy="100000" kx="0" ky="0" algn="bl" rotWithShape="0" blurRad="76200" dist="12700" dir="16200000">
              <a:srgbClr val="000000">
                <a:alpha val="6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48640" y="1965960"/>
            <a:ext cx="5669280" cy="548640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AEC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77240" y="2084832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Libellé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754880" y="2084832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Valeur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77240" y="2688336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663440" y="2688336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48640" y="3081528"/>
            <a:ext cx="5669280" cy="502920"/>
          </a:xfrm>
          <a:prstGeom prst="rect">
            <a:avLst/>
          </a:prstGeom>
          <a:solidFill>
            <a:srgbClr val="FCFCFD"/>
          </a:solidFill>
          <a:ln w="12700">
            <a:solidFill>
              <a:srgbClr val="FCFCF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3191256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Ressources humaines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663440" y="3191256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777240" y="3694176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/ Data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663440" y="3694176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548640" y="4087368"/>
            <a:ext cx="5669280" cy="502920"/>
          </a:xfrm>
          <a:prstGeom prst="rect">
            <a:avLst/>
          </a:prstGeom>
          <a:solidFill>
            <a:srgbClr val="FCFCFD"/>
          </a:solidFill>
          <a:ln w="12700">
            <a:solidFill>
              <a:srgbClr val="FCFCFD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77240" y="4197096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Opérations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663440" y="4197096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777240" y="4700016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4663440" y="4700016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548640" y="5093208"/>
            <a:ext cx="5669280" cy="502920"/>
          </a:xfrm>
          <a:prstGeom prst="rect">
            <a:avLst/>
          </a:prstGeom>
          <a:solidFill>
            <a:srgbClr val="FCFCFD"/>
          </a:solidFill>
          <a:ln w="12700">
            <a:solidFill>
              <a:srgbClr val="FCFC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77240" y="5202936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Autres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4663440" y="5202936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777240" y="5650992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Astuce : collez vos données dans le tableau du graphique (et non dans ce tableau “visuel”).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446520" y="1965960"/>
            <a:ext cx="5742432" cy="4160520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AECF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720840" y="2148840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Modification en 20 secondes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720840" y="2606040"/>
            <a:ext cx="530352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 Allez sur une slide “Camembert”.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2) Clic droit sur le graphique → Modifier les données.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3) Remplacez Libellés + Valeurs (2 colonnes).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4) Fermez la fenêtre : les % se recalculent.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5) Optionnel : “Format des étiquettes” → afficher % + libellé.</a:t>
            </a:r>
            <a:endParaRPr lang="en-US" sz="1300" dirty="0"/>
          </a:p>
        </p:txBody>
      </p:sp>
      <p:sp>
        <p:nvSpPr>
          <p:cNvPr id="39" name="Shape 37"/>
          <p:cNvSpPr/>
          <p:nvPr/>
        </p:nvSpPr>
        <p:spPr>
          <a:xfrm>
            <a:off x="6720840" y="4892040"/>
            <a:ext cx="5193792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903720" y="5010912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 à savoir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6903720" y="5257800"/>
            <a:ext cx="4846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Les graphiques restent 100% “PowerPoint” (pas une image).</a:t>
            </a:r>
            <a:endParaRPr lang="en-US" sz="12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La palette de couleurs est déjà appliquée.</a:t>
            </a:r>
            <a:endParaRPr lang="en-US" sz="12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Les boutons en haut sont cliquables.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548640" y="6537960"/>
            <a:ext cx="1109167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1271016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3" name="Text 1">
            <a:hlinkClick r:id="rId1" tooltip="" action="ppaction://hlinksldjump"/>
          </p:cNvPr>
          <p:cNvSpPr/>
          <p:nvPr/>
        </p:nvSpPr>
        <p:spPr>
          <a:xfrm>
            <a:off x="548640" y="283464"/>
            <a:ext cx="127101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Accueil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1929384" y="228600"/>
            <a:ext cx="1271016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5" name="Text 3">
            <a:hlinkClick r:id="rId2" tooltip="" action="ppaction://hlinksldjump"/>
          </p:cNvPr>
          <p:cNvSpPr/>
          <p:nvPr/>
        </p:nvSpPr>
        <p:spPr>
          <a:xfrm>
            <a:off x="1929384" y="283464"/>
            <a:ext cx="127101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Données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310128" y="228600"/>
            <a:ext cx="1490472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7" name="Text 5">
            <a:hlinkClick r:id="rId3" tooltip="" action="ppaction://hlinksldjump"/>
          </p:cNvPr>
          <p:cNvSpPr/>
          <p:nvPr/>
        </p:nvSpPr>
        <p:spPr>
          <a:xfrm>
            <a:off x="3310128" y="283464"/>
            <a:ext cx="1490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Camembert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910328" y="228600"/>
            <a:ext cx="96012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9" name="Text 7">
            <a:hlinkClick r:id="rId4" tooltip="" action="ppaction://hlinksldjump"/>
          </p:cNvPr>
          <p:cNvSpPr/>
          <p:nvPr/>
        </p:nvSpPr>
        <p:spPr>
          <a:xfrm>
            <a:off x="4910328" y="283464"/>
            <a:ext cx="960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KPI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980176" y="228600"/>
            <a:ext cx="160020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1" name="Text 9">
            <a:hlinkClick r:id="rId5" tooltip="" action="ppaction://hlinksldjump"/>
          </p:cNvPr>
          <p:cNvSpPr/>
          <p:nvPr/>
        </p:nvSpPr>
        <p:spPr>
          <a:xfrm>
            <a:off x="5980176" y="283464"/>
            <a:ext cx="1600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Comparatif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690104" y="228600"/>
            <a:ext cx="96012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3" name="Text 11">
            <a:hlinkClick r:id="rId6" tooltip="" action="ppaction://hlinksldjump"/>
          </p:cNvPr>
          <p:cNvSpPr/>
          <p:nvPr/>
        </p:nvSpPr>
        <p:spPr>
          <a:xfrm>
            <a:off x="7690104" y="283464"/>
            <a:ext cx="960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" y="822960"/>
            <a:ext cx="11521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Camembert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548640" y="1417320"/>
            <a:ext cx="11521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: répartition budgétaire — libellés + % visibles (se recalculent automatiquement).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1920240"/>
            <a:ext cx="7406640" cy="443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AECF0"/>
            </a:solidFill>
            <a:prstDash val="solid"/>
          </a:ln>
          <a:effectLst>
            <a:outerShdw sx="100000" sy="100000" kx="0" ky="0" algn="bl" rotWithShape="0" blurRad="101600" dist="25400" dir="16200000">
              <a:srgbClr val="000000">
                <a:alpha val="7000"/>
              </a:srgbClr>
            </a:outerShdw>
          </a:effectLst>
        </p:spPr>
      </p:sp>
      <p:graphicFrame>
        <p:nvGraphicFramePr>
          <p:cNvPr id="17" name="Chart 0" descr=""/>
          <p:cNvGraphicFramePr/>
          <p:nvPr/>
        </p:nvGraphicFramePr>
        <p:xfrm>
          <a:off x="868680" y="2148840"/>
          <a:ext cx="6766560" cy="39776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18" name="Shape 15"/>
          <p:cNvSpPr/>
          <p:nvPr/>
        </p:nvSpPr>
        <p:spPr>
          <a:xfrm>
            <a:off x="8183880" y="1920240"/>
            <a:ext cx="4005072" cy="4434840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AEC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458200" y="2121408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mettre en avant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8458200" y="2560320"/>
            <a:ext cx="35661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1 phrase d’analyse (ex. “Le Marketing concentre la plus grande part”).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1 implication (ex. “priorité à la performance des campagnes”).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1 action (ex. “réallouer 2 points vers l’IT”).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8458200" y="4160520"/>
            <a:ext cx="146304" cy="146304"/>
          </a:xfrm>
          <a:prstGeom prst="ellipse">
            <a:avLst/>
          </a:prstGeom>
          <a:solidFill>
            <a:srgbClr val="2E90FA"/>
          </a:solidFill>
          <a:ln w="12700">
            <a:solidFill>
              <a:srgbClr val="2E90F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668512" y="4105656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8458200" y="4507992"/>
            <a:ext cx="146304" cy="146304"/>
          </a:xfrm>
          <a:prstGeom prst="ellipse">
            <a:avLst/>
          </a:prstGeom>
          <a:solidFill>
            <a:srgbClr val="12B76A"/>
          </a:solidFill>
          <a:ln w="12700">
            <a:solidFill>
              <a:srgbClr val="12B76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668512" y="4453128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Ressources humaines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8458200" y="4855464"/>
            <a:ext cx="146304" cy="146304"/>
          </a:xfrm>
          <a:prstGeom prst="ellipse">
            <a:avLst/>
          </a:prstGeom>
          <a:solidFill>
            <a:srgbClr val="F79009"/>
          </a:solidFill>
          <a:ln w="12700">
            <a:solidFill>
              <a:srgbClr val="F79009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668512" y="4800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/ Data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8458200" y="5202936"/>
            <a:ext cx="146304" cy="146304"/>
          </a:xfrm>
          <a:prstGeom prst="ellipse">
            <a:avLst/>
          </a:prstGeom>
          <a:solidFill>
            <a:srgbClr val="EE46BC"/>
          </a:solidFill>
          <a:ln w="12700">
            <a:solidFill>
              <a:srgbClr val="EE46BC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668512" y="5148072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Opérations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8458200" y="5550408"/>
            <a:ext cx="146304" cy="146304"/>
          </a:xfrm>
          <a:prstGeom prst="ellipse">
            <a:avLst/>
          </a:prstGeom>
          <a:solidFill>
            <a:srgbClr val="7A5AF8"/>
          </a:solidFill>
          <a:ln w="12700">
            <a:solidFill>
              <a:srgbClr val="7A5AF8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668512" y="5495544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8458200" y="5897880"/>
            <a:ext cx="146304" cy="146304"/>
          </a:xfrm>
          <a:prstGeom prst="ellipse">
            <a:avLst/>
          </a:prstGeom>
          <a:solidFill>
            <a:srgbClr val="F04438"/>
          </a:solidFill>
          <a:ln w="12700">
            <a:solidFill>
              <a:srgbClr val="F04438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8668512" y="5843016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Autres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548640" y="6537960"/>
            <a:ext cx="1109167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1271016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3" name="Text 1">
            <a:hlinkClick r:id="rId1" tooltip="" action="ppaction://hlinksldjump"/>
          </p:cNvPr>
          <p:cNvSpPr/>
          <p:nvPr/>
        </p:nvSpPr>
        <p:spPr>
          <a:xfrm>
            <a:off x="548640" y="283464"/>
            <a:ext cx="127101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Accueil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1929384" y="228600"/>
            <a:ext cx="1271016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5" name="Text 3">
            <a:hlinkClick r:id="rId2" tooltip="" action="ppaction://hlinksldjump"/>
          </p:cNvPr>
          <p:cNvSpPr/>
          <p:nvPr/>
        </p:nvSpPr>
        <p:spPr>
          <a:xfrm>
            <a:off x="1929384" y="283464"/>
            <a:ext cx="127101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Données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310128" y="228600"/>
            <a:ext cx="1490472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7" name="Text 5">
            <a:hlinkClick r:id="rId3" tooltip="" action="ppaction://hlinksldjump"/>
          </p:cNvPr>
          <p:cNvSpPr/>
          <p:nvPr/>
        </p:nvSpPr>
        <p:spPr>
          <a:xfrm>
            <a:off x="3310128" y="283464"/>
            <a:ext cx="1490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Camembert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910328" y="228600"/>
            <a:ext cx="96012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9" name="Text 7">
            <a:hlinkClick r:id="rId4" tooltip="" action="ppaction://hlinksldjump"/>
          </p:cNvPr>
          <p:cNvSpPr/>
          <p:nvPr/>
        </p:nvSpPr>
        <p:spPr>
          <a:xfrm>
            <a:off x="4910328" y="283464"/>
            <a:ext cx="960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KPI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980176" y="228600"/>
            <a:ext cx="160020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1" name="Text 9">
            <a:hlinkClick r:id="rId5" tooltip="" action="ppaction://hlinksldjump"/>
          </p:cNvPr>
          <p:cNvSpPr/>
          <p:nvPr/>
        </p:nvSpPr>
        <p:spPr>
          <a:xfrm>
            <a:off x="5980176" y="283464"/>
            <a:ext cx="1600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Comparatif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690104" y="228600"/>
            <a:ext cx="96012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3" name="Text 11">
            <a:hlinkClick r:id="rId6" tooltip="" action="ppaction://hlinksldjump"/>
          </p:cNvPr>
          <p:cNvSpPr/>
          <p:nvPr/>
        </p:nvSpPr>
        <p:spPr>
          <a:xfrm>
            <a:off x="7690104" y="283464"/>
            <a:ext cx="960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" y="822960"/>
            <a:ext cx="11521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Camembert + KPI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548640" y="1417320"/>
            <a:ext cx="11521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Variante “dashboard” : donut + cartes indicateurs (à éditer selon vos chiffres).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1920240"/>
            <a:ext cx="6309360" cy="443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AECF0"/>
            </a:solidFill>
            <a:prstDash val="solid"/>
          </a:ln>
          <a:effectLst>
            <a:outerShdw sx="100000" sy="100000" kx="0" ky="0" algn="bl" rotWithShape="0" blurRad="101600" dist="25400" dir="16200000">
              <a:srgbClr val="000000">
                <a:alpha val="7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822960" y="2121408"/>
            <a:ext cx="5760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Répartition (exemple)</a:t>
            </a:r>
            <a:endParaRPr lang="en-US" sz="1400" dirty="0"/>
          </a:p>
        </p:txBody>
      </p:sp>
      <p:graphicFrame>
        <p:nvGraphicFramePr>
          <p:cNvPr id="18" name="Chart 0" descr=""/>
          <p:cNvGraphicFramePr/>
          <p:nvPr/>
        </p:nvGraphicFramePr>
        <p:xfrm>
          <a:off x="960120" y="2423160"/>
          <a:ext cx="5486400" cy="3794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19" name="Shape 16"/>
          <p:cNvSpPr/>
          <p:nvPr/>
        </p:nvSpPr>
        <p:spPr>
          <a:xfrm>
            <a:off x="2980944" y="3703320"/>
            <a:ext cx="1417320" cy="14173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2980944" y="3785616"/>
            <a:ext cx="14173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1 250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7086600" y="1920240"/>
            <a:ext cx="5102352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AECF0"/>
            </a:solidFill>
            <a:prstDash val="solid"/>
          </a:ln>
          <a:effectLst>
            <a:outerShdw sx="100000" sy="100000" kx="0" ky="0" algn="bl" rotWithShape="0" blurRad="76200" dist="12700" dir="16200000">
              <a:srgbClr val="000000">
                <a:alpha val="8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7287768" y="2121408"/>
            <a:ext cx="164592" cy="740664"/>
          </a:xfrm>
          <a:prstGeom prst="roundRect">
            <a:avLst/>
          </a:prstGeom>
          <a:solidFill>
            <a:srgbClr val="2E90FA"/>
          </a:solidFill>
          <a:ln w="12700">
            <a:solidFill>
              <a:srgbClr val="2E90FA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543800" y="2084832"/>
            <a:ext cx="4462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la plus élevée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7543800" y="2359152"/>
            <a:ext cx="44622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• 30%</a:t>
            </a:r>
            <a:endParaRPr lang="en-US" sz="2200" dirty="0"/>
          </a:p>
        </p:txBody>
      </p:sp>
      <p:sp>
        <p:nvSpPr>
          <p:cNvPr id="25" name="Shape 22"/>
          <p:cNvSpPr/>
          <p:nvPr/>
        </p:nvSpPr>
        <p:spPr>
          <a:xfrm>
            <a:off x="7086600" y="3218688"/>
            <a:ext cx="5102352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AECF0"/>
            </a:solidFill>
            <a:prstDash val="solid"/>
          </a:ln>
          <a:effectLst>
            <a:outerShdw sx="100000" sy="100000" kx="0" ky="0" algn="bl" rotWithShape="0" blurRad="76200" dist="12700" dir="16200000">
              <a:srgbClr val="000000">
                <a:alpha val="8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7287768" y="3419856"/>
            <a:ext cx="164592" cy="740664"/>
          </a:xfrm>
          <a:prstGeom prst="roundRect">
            <a:avLst/>
          </a:prstGeom>
          <a:solidFill>
            <a:srgbClr val="12B76A"/>
          </a:solidFill>
          <a:ln w="12700">
            <a:solidFill>
              <a:srgbClr val="12B76A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543800" y="3383280"/>
            <a:ext cx="4462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Nombre de postes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7543800" y="3657600"/>
            <a:ext cx="44622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200" dirty="0"/>
          </a:p>
        </p:txBody>
      </p:sp>
      <p:sp>
        <p:nvSpPr>
          <p:cNvPr id="29" name="Shape 26"/>
          <p:cNvSpPr/>
          <p:nvPr/>
        </p:nvSpPr>
        <p:spPr>
          <a:xfrm>
            <a:off x="7086600" y="4517136"/>
            <a:ext cx="5102352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AECF0"/>
            </a:solidFill>
            <a:prstDash val="solid"/>
          </a:ln>
          <a:effectLst>
            <a:outerShdw sx="100000" sy="100000" kx="0" ky="0" algn="bl" rotWithShape="0" blurRad="76200" dist="12700" dir="16200000">
              <a:srgbClr val="000000">
                <a:alpha val="8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7287768" y="4718304"/>
            <a:ext cx="164592" cy="740664"/>
          </a:xfrm>
          <a:prstGeom prst="roundRect">
            <a:avLst/>
          </a:prstGeom>
          <a:solidFill>
            <a:srgbClr val="F79009"/>
          </a:solidFill>
          <a:ln w="12700">
            <a:solidFill>
              <a:srgbClr val="F79009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543800" y="4681728"/>
            <a:ext cx="4462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Écart vs cible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7543800" y="4956048"/>
            <a:ext cx="44622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 pts</a:t>
            </a:r>
            <a:endParaRPr lang="en-US" sz="2200" dirty="0"/>
          </a:p>
        </p:txBody>
      </p:sp>
      <p:sp>
        <p:nvSpPr>
          <p:cNvPr id="33" name="Text 30"/>
          <p:cNvSpPr/>
          <p:nvPr/>
        </p:nvSpPr>
        <p:spPr>
          <a:xfrm>
            <a:off x="7178040" y="576072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: activez “Étiquettes de données”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afficher automatiquement les %.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548640" y="6537960"/>
            <a:ext cx="1109167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1271016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3" name="Text 1">
            <a:hlinkClick r:id="rId1" tooltip="" action="ppaction://hlinksldjump"/>
          </p:cNvPr>
          <p:cNvSpPr/>
          <p:nvPr/>
        </p:nvSpPr>
        <p:spPr>
          <a:xfrm>
            <a:off x="548640" y="283464"/>
            <a:ext cx="127101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Accueil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1929384" y="228600"/>
            <a:ext cx="1271016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5" name="Text 3">
            <a:hlinkClick r:id="rId2" tooltip="" action="ppaction://hlinksldjump"/>
          </p:cNvPr>
          <p:cNvSpPr/>
          <p:nvPr/>
        </p:nvSpPr>
        <p:spPr>
          <a:xfrm>
            <a:off x="1929384" y="283464"/>
            <a:ext cx="127101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Données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310128" y="228600"/>
            <a:ext cx="1490472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7" name="Text 5">
            <a:hlinkClick r:id="rId3" tooltip="" action="ppaction://hlinksldjump"/>
          </p:cNvPr>
          <p:cNvSpPr/>
          <p:nvPr/>
        </p:nvSpPr>
        <p:spPr>
          <a:xfrm>
            <a:off x="3310128" y="283464"/>
            <a:ext cx="1490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Camembert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910328" y="228600"/>
            <a:ext cx="96012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9" name="Text 7">
            <a:hlinkClick r:id="rId4" tooltip="" action="ppaction://hlinksldjump"/>
          </p:cNvPr>
          <p:cNvSpPr/>
          <p:nvPr/>
        </p:nvSpPr>
        <p:spPr>
          <a:xfrm>
            <a:off x="4910328" y="283464"/>
            <a:ext cx="960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KPI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980176" y="228600"/>
            <a:ext cx="160020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1" name="Text 9">
            <a:hlinkClick r:id="rId5" tooltip="" action="ppaction://hlinksldjump"/>
          </p:cNvPr>
          <p:cNvSpPr/>
          <p:nvPr/>
        </p:nvSpPr>
        <p:spPr>
          <a:xfrm>
            <a:off x="5980176" y="283464"/>
            <a:ext cx="1600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Comparatif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690104" y="228600"/>
            <a:ext cx="96012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3" name="Text 11">
            <a:hlinkClick r:id="rId6" tooltip="" action="ppaction://hlinksldjump"/>
          </p:cNvPr>
          <p:cNvSpPr/>
          <p:nvPr/>
        </p:nvSpPr>
        <p:spPr>
          <a:xfrm>
            <a:off x="7690104" y="283464"/>
            <a:ext cx="960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" y="822960"/>
            <a:ext cx="11521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Comparatif (2 camemberts)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548640" y="1417320"/>
            <a:ext cx="11521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Idéal pour comparer Année N / N-1, ou Avant / Après (les % restent automatisés via la data du graphique).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1920240"/>
            <a:ext cx="5806440" cy="443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AECF0"/>
            </a:solidFill>
            <a:prstDash val="solid"/>
          </a:ln>
          <a:effectLst>
            <a:outerShdw sx="100000" sy="100000" kx="0" ky="0" algn="bl" rotWithShape="0" blurRad="101600" dist="25400" dir="16200000">
              <a:srgbClr val="000000">
                <a:alpha val="6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382512" y="1920240"/>
            <a:ext cx="5806440" cy="443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AECF0"/>
            </a:solidFill>
            <a:prstDash val="solid"/>
          </a:ln>
          <a:effectLst>
            <a:outerShdw sx="100000" sy="100000" kx="0" ky="0" algn="bl" rotWithShape="0" blurRad="101600" dist="25400" dir="16200000">
              <a:srgbClr val="000000">
                <a:alpha val="6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822960" y="2121408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Année N-1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656832" y="2121408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Année N</a:t>
            </a:r>
            <a:endParaRPr lang="en-US" sz="1400" dirty="0"/>
          </a:p>
        </p:txBody>
      </p:sp>
      <p:graphicFrame>
        <p:nvGraphicFramePr>
          <p:cNvPr id="20" name="Chart 0" descr=""/>
          <p:cNvGraphicFramePr/>
          <p:nvPr/>
        </p:nvGraphicFramePr>
        <p:xfrm>
          <a:off x="960120" y="2423160"/>
          <a:ext cx="5029200" cy="3794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graphicFrame>
        <p:nvGraphicFramePr>
          <p:cNvPr id="21" name="Chart 1" descr=""/>
          <p:cNvGraphicFramePr/>
          <p:nvPr/>
        </p:nvGraphicFramePr>
        <p:xfrm>
          <a:off x="6793992" y="2423160"/>
          <a:ext cx="5029200" cy="3794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8"/>
          </a:graphicData>
        </a:graphic>
      </p:graphicFrame>
      <p:sp>
        <p:nvSpPr>
          <p:cNvPr id="22" name="Shape 18"/>
          <p:cNvSpPr/>
          <p:nvPr/>
        </p:nvSpPr>
        <p:spPr>
          <a:xfrm>
            <a:off x="5349240" y="6172200"/>
            <a:ext cx="1508760" cy="411480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D0D5DD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5349240" y="6199632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</a:t>
            </a:r>
            <a:endParaRPr lang="en-US" sz="1800" dirty="0"/>
          </a:p>
        </p:txBody>
      </p:sp>
      <p:sp>
        <p:nvSpPr>
          <p:cNvPr id="24" name="Text 20"/>
          <p:cNvSpPr/>
          <p:nvPr/>
        </p:nvSpPr>
        <p:spPr>
          <a:xfrm>
            <a:off x="548640" y="6537960"/>
            <a:ext cx="1109167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1271016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3" name="Text 1">
            <a:hlinkClick r:id="rId1" tooltip="" action="ppaction://hlinksldjump"/>
          </p:cNvPr>
          <p:cNvSpPr/>
          <p:nvPr/>
        </p:nvSpPr>
        <p:spPr>
          <a:xfrm>
            <a:off x="548640" y="283464"/>
            <a:ext cx="127101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Accueil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1929384" y="228600"/>
            <a:ext cx="1271016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5" name="Text 3">
            <a:hlinkClick r:id="rId2" tooltip="" action="ppaction://hlinksldjump"/>
          </p:cNvPr>
          <p:cNvSpPr/>
          <p:nvPr/>
        </p:nvSpPr>
        <p:spPr>
          <a:xfrm>
            <a:off x="1929384" y="283464"/>
            <a:ext cx="127101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Données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310128" y="228600"/>
            <a:ext cx="1490472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7" name="Text 5">
            <a:hlinkClick r:id="rId3" tooltip="" action="ppaction://hlinksldjump"/>
          </p:cNvPr>
          <p:cNvSpPr/>
          <p:nvPr/>
        </p:nvSpPr>
        <p:spPr>
          <a:xfrm>
            <a:off x="3310128" y="283464"/>
            <a:ext cx="1490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Camembert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910328" y="228600"/>
            <a:ext cx="96012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9" name="Text 7">
            <a:hlinkClick r:id="rId4" tooltip="" action="ppaction://hlinksldjump"/>
          </p:cNvPr>
          <p:cNvSpPr/>
          <p:nvPr/>
        </p:nvSpPr>
        <p:spPr>
          <a:xfrm>
            <a:off x="4910328" y="283464"/>
            <a:ext cx="960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KPI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980176" y="228600"/>
            <a:ext cx="160020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1" name="Text 9">
            <a:hlinkClick r:id="rId5" tooltip="" action="ppaction://hlinksldjump"/>
          </p:cNvPr>
          <p:cNvSpPr/>
          <p:nvPr/>
        </p:nvSpPr>
        <p:spPr>
          <a:xfrm>
            <a:off x="5980176" y="283464"/>
            <a:ext cx="1600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Comparatif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690104" y="228600"/>
            <a:ext cx="960120" cy="347472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3" name="Text 11">
            <a:hlinkClick r:id="rId6" tooltip="" action="ppaction://hlinksldjump"/>
          </p:cNvPr>
          <p:cNvSpPr/>
          <p:nvPr/>
        </p:nvSpPr>
        <p:spPr>
          <a:xfrm>
            <a:off x="7690104" y="283464"/>
            <a:ext cx="960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u="sng" dirty="0">
                <a:solidFill>
                  <a:srgbClr val="34405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" y="822960"/>
            <a:ext cx="11521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Variante Dark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548640" y="1417320"/>
            <a:ext cx="11521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0D5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des slides “reporting” plus premium (toujours 100% éditable).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1920240"/>
            <a:ext cx="7406640" cy="443484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  <a:prstDash val="solid"/>
          </a:ln>
        </p:spPr>
      </p:sp>
      <p:graphicFrame>
        <p:nvGraphicFramePr>
          <p:cNvPr id="17" name="Chart 0" descr=""/>
          <p:cNvGraphicFramePr/>
          <p:nvPr/>
        </p:nvGraphicFramePr>
        <p:xfrm>
          <a:off x="868680" y="2148840"/>
          <a:ext cx="6766560" cy="39776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18" name="Shape 15"/>
          <p:cNvSpPr/>
          <p:nvPr/>
        </p:nvSpPr>
        <p:spPr>
          <a:xfrm>
            <a:off x="8183880" y="1920240"/>
            <a:ext cx="4005072" cy="443484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458200" y="212140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Conseil de mise en forme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8458200" y="2578608"/>
            <a:ext cx="3566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D0D5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Évitez trop de parts (6 à 8 max).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D0D5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Regroupez les “petits” postes en “Autres”.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D0D5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Utilisez un titre orienté décision : “Où va le budget ?”.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8458200" y="3886200"/>
            <a:ext cx="3566160" cy="2240280"/>
          </a:xfrm>
          <a:prstGeom prst="roundRect">
            <a:avLst/>
          </a:prstGeom>
          <a:solidFill>
            <a:srgbClr val="0B1220"/>
          </a:solidFill>
          <a:ln w="12700">
            <a:solidFill>
              <a:srgbClr val="1F293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641080" y="402336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 commentaire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8641080" y="4343400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2–3 constats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1 risque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1 recommandation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548640" y="6537960"/>
            <a:ext cx="11064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lecoursgratuit.com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lecoursgratuit.com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Modèle camembert automatisé (éditable)</dc:subject>
  <dc:creator>lecoursgratuit.com</dc:creator>
  <cp:lastModifiedBy>lecoursgratuit.com</cp:lastModifiedBy>
  <cp:revision>1</cp:revision>
  <dcterms:created xsi:type="dcterms:W3CDTF">2025-12-20T07:01:13Z</dcterms:created>
  <dcterms:modified xsi:type="dcterms:W3CDTF">2025-12-20T07:01:13Z</dcterms:modified>
</cp:coreProperties>
</file>