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charts/chart1.xml" ContentType="application/vnd.openxmlformats-officedocument.drawingml.chart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charts/chart2.xml" ContentType="application/vnd.openxmlformats-officedocument.drawingml.chart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charts/chart3.xml" ContentType="application/vnd.openxmlformats-officedocument.drawingml.chart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charts/chart4.xml" ContentType="application/vnd.openxmlformats-officedocument.drawingml.chart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Répartition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3B82F6"/>
              </a:solidFill>
              <a:effectLst/>
            </c:spPr>
          </c:dPt>
          <c:dPt>
            <c:idx val="1"/>
            <c:bubble3D val="0"/>
            <c:spPr>
              <a:solidFill>
                <a:srgbClr val="14B8A6"/>
              </a:solidFill>
              <a:effectLst/>
            </c:spPr>
          </c:dPt>
          <c:dPt>
            <c:idx val="2"/>
            <c:bubble3D val="0"/>
            <c:spPr>
              <a:solidFill>
                <a:srgbClr val="F59E0B"/>
              </a:solidFill>
              <a:effectLst/>
            </c:spPr>
          </c:dPt>
          <c:dPt>
            <c:idx val="3"/>
            <c:bubble3D val="0"/>
            <c:spPr>
              <a:solidFill>
                <a:srgbClr val="8B5CF6"/>
              </a:solidFill>
              <a:effectLst/>
            </c:spPr>
          </c:dPt>
          <c:dPt>
            <c:idx val="4"/>
            <c:bubble3D val="0"/>
            <c:spPr>
              <a:solidFill>
                <a:srgbClr val="F43F5E"/>
              </a:solidFill>
              <a:effectLst/>
            </c:spPr>
          </c:dPt>
          <c:dLbls>
            <c:dLbl>
              <c:idx val="0"/>
              <c:numFmt formatCode="General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1"/>
              <c:numFmt formatCode="General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2"/>
              <c:numFmt formatCode="General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3"/>
              <c:numFmt formatCode="General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4"/>
              <c:numFmt formatCode="General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</c:dLbl>
            <c:numFmt formatCode="General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Sheet1!$A$2:$A$6</c:f>
              <c:strCache>
                <c:ptCount val="5"/>
                <c:pt idx="0">
                  <c:v>Marketing</c:v>
                </c:pt>
                <c:pt idx="1">
                  <c:v>RH</c:v>
                </c:pt>
                <c:pt idx="2">
                  <c:v>IT</c:v>
                </c:pt>
                <c:pt idx="3">
                  <c:v>Opérations</c:v>
                </c:pt>
                <c:pt idx="4">
                  <c:v>Autres</c:v>
                </c:pt>
              </c:strCache>
            </c:strRef>
          </c:cat>
          <c:val>
            <c:numRef>
              <c:f>Sheet1!$B$2:$B$6</c:f>
              <c:numCache>
                <c:ptCount val="5"/>
                <c:pt idx="0">
                  <c:v>35</c:v>
                </c:pt>
                <c:pt idx="1">
                  <c:v>15</c:v>
                </c:pt>
                <c:pt idx="2">
                  <c:v>20</c:v>
                </c:pt>
                <c:pt idx="3">
                  <c:v>18</c:v>
                </c:pt>
                <c:pt idx="4">
                  <c:v>12</c:v>
                </c:pt>
              </c:numCache>
            </c:numRef>
          </c:val>
        </c:ser>
        <c:firstSliceAng val="0"/>
        <c:holeSize val="65"/>
      </c:doughnutChart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Répartition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3B82F6"/>
              </a:solidFill>
              <a:effectLst/>
            </c:spPr>
          </c:dPt>
          <c:dPt>
            <c:idx val="1"/>
            <c:bubble3D val="0"/>
            <c:spPr>
              <a:solidFill>
                <a:srgbClr val="14B8A6"/>
              </a:solidFill>
              <a:effectLst/>
            </c:spPr>
          </c:dPt>
          <c:dPt>
            <c:idx val="2"/>
            <c:bubble3D val="0"/>
            <c:spPr>
              <a:solidFill>
                <a:srgbClr val="F59E0B"/>
              </a:solidFill>
              <a:effectLst/>
            </c:spPr>
          </c:dPt>
          <c:dPt>
            <c:idx val="3"/>
            <c:bubble3D val="0"/>
            <c:spPr>
              <a:solidFill>
                <a:srgbClr val="8B5CF6"/>
              </a:solidFill>
              <a:effectLst/>
            </c:spPr>
          </c:dPt>
          <c:dPt>
            <c:idx val="4"/>
            <c:bubble3D val="0"/>
            <c:spPr>
              <a:solidFill>
                <a:srgbClr val="F43F5E"/>
              </a:solidFill>
              <a:effectLst/>
            </c:spPr>
          </c:dPt>
          <c:dLbls>
            <c:dLbl>
              <c:idx val="0"/>
              <c:numFmt formatCode="General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</a:p>
              </c:tx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1"/>
              <c:numFmt formatCode="General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</a:p>
              </c:tx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2"/>
              <c:numFmt formatCode="General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</a:p>
              </c:tx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3"/>
              <c:numFmt formatCode="General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</a:p>
              </c:tx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4"/>
              <c:numFmt formatCode="General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</a:p>
              </c:tx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</c:dLbl>
            <c:numFmt formatCode="General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dLblPos val="ctr"/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Sheet1!$A$2:$A$6</c:f>
              <c:strCache>
                <c:ptCount val="5"/>
                <c:pt idx="0">
                  <c:v>Marketing</c:v>
                </c:pt>
                <c:pt idx="1">
                  <c:v>RH</c:v>
                </c:pt>
                <c:pt idx="2">
                  <c:v>IT</c:v>
                </c:pt>
                <c:pt idx="3">
                  <c:v>Opérations</c:v>
                </c:pt>
                <c:pt idx="4">
                  <c:v>Autres</c:v>
                </c:pt>
              </c:strCache>
            </c:strRef>
          </c:cat>
          <c:val>
            <c:numRef>
              <c:f>Sheet1!$B$2:$B$6</c:f>
              <c:numCache>
                <c:ptCount val="5"/>
                <c:pt idx="0">
                  <c:v>35</c:v>
                </c:pt>
                <c:pt idx="1">
                  <c:v>15</c:v>
                </c:pt>
                <c:pt idx="2">
                  <c:v>20</c:v>
                </c:pt>
                <c:pt idx="3">
                  <c:v>18</c:v>
                </c:pt>
                <c:pt idx="4">
                  <c:v>12</c:v>
                </c:pt>
              </c:numCache>
            </c:numRef>
          </c:val>
        </c:ser>
        <c:firstSliceAng val="0"/>
      </c:pieChart>
      <c:spPr>
        <a:noFill/>
        <a:ln>
          <a:noFill/>
        </a:ln>
        <a:effectLst/>
      </c:spPr>
    </c:plotArea>
    <c:legend>
      <c:legendPos val="r"/>
      <c:overlay val="0"/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Répartition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3B82F6"/>
              </a:solidFill>
              <a:effectLst/>
            </c:spPr>
          </c:dPt>
          <c:dPt>
            <c:idx val="1"/>
            <c:bubble3D val="0"/>
            <c:spPr>
              <a:solidFill>
                <a:srgbClr val="14B8A6"/>
              </a:solidFill>
              <a:effectLst/>
            </c:spPr>
          </c:dPt>
          <c:dPt>
            <c:idx val="2"/>
            <c:bubble3D val="0"/>
            <c:spPr>
              <a:solidFill>
                <a:srgbClr val="F59E0B"/>
              </a:solidFill>
              <a:effectLst/>
            </c:spPr>
          </c:dPt>
          <c:dPt>
            <c:idx val="3"/>
            <c:bubble3D val="0"/>
            <c:spPr>
              <a:solidFill>
                <a:srgbClr val="8B5CF6"/>
              </a:solidFill>
              <a:effectLst/>
            </c:spPr>
          </c:dPt>
          <c:dPt>
            <c:idx val="4"/>
            <c:bubble3D val="0"/>
            <c:spPr>
              <a:solidFill>
                <a:srgbClr val="F43F5E"/>
              </a:solidFill>
              <a:effectLst/>
            </c:spPr>
          </c:dPt>
          <c:dLbls>
            <c:dLbl>
              <c:idx val="0"/>
              <c:numFmt formatCode="General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1"/>
              <c:numFmt formatCode="General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2"/>
              <c:numFmt formatCode="General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3"/>
              <c:numFmt formatCode="General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4"/>
              <c:numFmt formatCode="General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</c:dLbl>
            <c:numFmt formatCode="General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Sheet1!$A$2:$A$6</c:f>
              <c:strCache>
                <c:ptCount val="5"/>
                <c:pt idx="0">
                  <c:v>Marketing</c:v>
                </c:pt>
                <c:pt idx="1">
                  <c:v>RH</c:v>
                </c:pt>
                <c:pt idx="2">
                  <c:v>IT</c:v>
                </c:pt>
                <c:pt idx="3">
                  <c:v>Opérations</c:v>
                </c:pt>
                <c:pt idx="4">
                  <c:v>Autres</c:v>
                </c:pt>
              </c:strCache>
            </c:strRef>
          </c:cat>
          <c:val>
            <c:numRef>
              <c:f>Sheet1!$B$2:$B$6</c:f>
              <c:numCache>
                <c:ptCount val="5"/>
                <c:pt idx="0">
                  <c:v>35</c:v>
                </c:pt>
                <c:pt idx="1">
                  <c:v>15</c:v>
                </c:pt>
                <c:pt idx="2">
                  <c:v>20</c:v>
                </c:pt>
                <c:pt idx="3">
                  <c:v>18</c:v>
                </c:pt>
                <c:pt idx="4">
                  <c:v>12</c:v>
                </c:pt>
              </c:numCache>
            </c:numRef>
          </c:val>
        </c:ser>
        <c:firstSliceAng val="0"/>
        <c:holeSize val="72"/>
      </c:doughnutChart>
      <c:spPr>
        <a:noFill/>
        <a:ln>
          <a:noFill/>
        </a:ln>
        <a:effectLst/>
      </c:spPr>
    </c:plotArea>
    <c:legend>
      <c:legendPos val="r"/>
      <c:overlay val="0"/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Répartition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3B82F6"/>
              </a:solidFill>
              <a:effectLst/>
            </c:spPr>
          </c:dPt>
          <c:dPt>
            <c:idx val="1"/>
            <c:bubble3D val="0"/>
            <c:spPr>
              <a:solidFill>
                <a:srgbClr val="14B8A6"/>
              </a:solidFill>
              <a:effectLst/>
            </c:spPr>
          </c:dPt>
          <c:dPt>
            <c:idx val="2"/>
            <c:bubble3D val="0"/>
            <c:spPr>
              <a:solidFill>
                <a:srgbClr val="F59E0B"/>
              </a:solidFill>
              <a:effectLst/>
            </c:spPr>
          </c:dPt>
          <c:dPt>
            <c:idx val="3"/>
            <c:bubble3D val="0"/>
            <c:spPr>
              <a:solidFill>
                <a:srgbClr val="8B5CF6"/>
              </a:solidFill>
              <a:effectLst/>
            </c:spPr>
          </c:dPt>
          <c:dPt>
            <c:idx val="4"/>
            <c:bubble3D val="0"/>
            <c:spPr>
              <a:solidFill>
                <a:srgbClr val="F43F5E"/>
              </a:solidFill>
              <a:effectLst/>
            </c:spPr>
          </c:dPt>
          <c:dLbls>
            <c:dLbl>
              <c:idx val="0"/>
              <c:numFmt formatCode="General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</a:p>
              </c:txPr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1"/>
              <c:numFmt formatCode="General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</a:p>
              </c:txPr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2"/>
              <c:numFmt formatCode="General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</a:p>
              </c:txPr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3"/>
              <c:numFmt formatCode="General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</a:p>
              </c:txPr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4"/>
              <c:numFmt formatCode="General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</a:p>
              </c:txPr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</c:dLbl>
            <c:numFmt formatCode="General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dLblPos val="ctr"/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Sheet1!$A$2:$A$6</c:f>
              <c:strCache>
                <c:ptCount val="5"/>
                <c:pt idx="0">
                  <c:v>Marketing</c:v>
                </c:pt>
                <c:pt idx="1">
                  <c:v>RH</c:v>
                </c:pt>
                <c:pt idx="2">
                  <c:v>IT</c:v>
                </c:pt>
                <c:pt idx="3">
                  <c:v>Opérations</c:v>
                </c:pt>
                <c:pt idx="4">
                  <c:v>Autres</c:v>
                </c:pt>
              </c:strCache>
            </c:strRef>
          </c:cat>
          <c:val>
            <c:numRef>
              <c:f>Sheet1!$B$2:$B$6</c:f>
              <c:numCache>
                <c:ptCount val="5"/>
                <c:pt idx="0">
                  <c:v>35</c:v>
                </c:pt>
                <c:pt idx="1">
                  <c:v>15</c:v>
                </c:pt>
                <c:pt idx="2">
                  <c:v>20</c:v>
                </c:pt>
                <c:pt idx="3">
                  <c:v>18</c:v>
                </c:pt>
                <c:pt idx="4">
                  <c:v>12</c:v>
                </c:pt>
              </c:numCache>
            </c:numRef>
          </c:val>
        </c:ser>
        <c:firstSliceAng val="0"/>
      </c:pieChart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Aucune source externe (template créé de zéro).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Aucune source externe (template créé de zéro).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Aucune source externe (template créé de zéro).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Aucune source externe (template créé de zéro).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Aucune source externe (template créé de zéro).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" Target="slide1.xml"/><Relationship Id="rId2" Type="http://schemas.openxmlformats.org/officeDocument/2006/relationships/slide" Target="slide2.xml"/><Relationship Id="rId3" Type="http://schemas.openxmlformats.org/officeDocument/2006/relationships/slide" Target="slide3.xml"/><Relationship Id="rId4" Type="http://schemas.openxmlformats.org/officeDocument/2006/relationships/slide" Target="slide4.xml"/><Relationship Id="rId5" Type="http://schemas.openxmlformats.org/officeDocument/2006/relationships/slide" Target="slide5.xml"/><Relationship Id="rId7" Type="http://schemas.openxmlformats.org/officeDocument/2006/relationships/slide" Target="slide2.xml"/><Relationship Id="rId8" Type="http://schemas.openxmlformats.org/officeDocument/2006/relationships/slide" Target="slide3.xml"/><Relationship Id="rId6" Type="http://schemas.openxmlformats.org/officeDocument/2006/relationships/chart" Target="/ppt/charts/chart1.xml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" Target="slide1.xml"/><Relationship Id="rId2" Type="http://schemas.openxmlformats.org/officeDocument/2006/relationships/slide" Target="slide2.xml"/><Relationship Id="rId3" Type="http://schemas.openxmlformats.org/officeDocument/2006/relationships/slide" Target="slide3.xml"/><Relationship Id="rId4" Type="http://schemas.openxmlformats.org/officeDocument/2006/relationships/slide" Target="slide4.xml"/><Relationship Id="rId5" Type="http://schemas.openxmlformats.org/officeDocument/2006/relationships/slide" Target="slide5.xml"/><Relationship Id="rId6" Type="http://schemas.openxmlformats.org/officeDocument/2006/relationships/chart" Target="/ppt/charts/chart2.xml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" Target="slide1.xml"/><Relationship Id="rId2" Type="http://schemas.openxmlformats.org/officeDocument/2006/relationships/slide" Target="slide2.xml"/><Relationship Id="rId3" Type="http://schemas.openxmlformats.org/officeDocument/2006/relationships/slide" Target="slide3.xml"/><Relationship Id="rId4" Type="http://schemas.openxmlformats.org/officeDocument/2006/relationships/slide" Target="slide4.xml"/><Relationship Id="rId5" Type="http://schemas.openxmlformats.org/officeDocument/2006/relationships/slide" Target="slide5.xml"/><Relationship Id="rId6" Type="http://schemas.openxmlformats.org/officeDocument/2006/relationships/chart" Target="/ppt/charts/chart3.xml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" Target="slide1.xml"/><Relationship Id="rId2" Type="http://schemas.openxmlformats.org/officeDocument/2006/relationships/slide" Target="slide2.xml"/><Relationship Id="rId3" Type="http://schemas.openxmlformats.org/officeDocument/2006/relationships/slide" Target="slide3.xml"/><Relationship Id="rId4" Type="http://schemas.openxmlformats.org/officeDocument/2006/relationships/slide" Target="slide4.xml"/><Relationship Id="rId5" Type="http://schemas.openxmlformats.org/officeDocument/2006/relationships/slide" Target="slide5.xml"/><Relationship Id="rId6" Type="http://schemas.openxmlformats.org/officeDocument/2006/relationships/chart" Target="/ppt/charts/chart4.xml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" Target="slide1.xml"/><Relationship Id="rId2" Type="http://schemas.openxmlformats.org/officeDocument/2006/relationships/slide" Target="slide2.xml"/><Relationship Id="rId3" Type="http://schemas.openxmlformats.org/officeDocument/2006/relationships/slide" Target="slide3.xml"/><Relationship Id="rId4" Type="http://schemas.openxmlformats.org/officeDocument/2006/relationships/slide" Target="slide4.xml"/><Relationship Id="rId5" Type="http://schemas.openxmlformats.org/officeDocument/2006/relationships/slide" Target="slide5.xml"/><Relationship Id="rId6" Type="http://schemas.openxmlformats.org/officeDocument/2006/relationships/slide" Target="slide1.xml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5669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146304"/>
            <a:ext cx="65836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Modèle Camembert</a:t>
            </a:r>
            <a:endParaRPr lang="en-US" sz="1800" dirty="0"/>
          </a:p>
        </p:txBody>
      </p:sp>
      <p:sp>
        <p:nvSpPr>
          <p:cNvPr id="4" name="Text 2">
            <a:hlinkClick r:id="rId1" tooltip="Aller à “Accueil”" action="ppaction://hlinksldjump"/>
          </p:cNvPr>
          <p:cNvSpPr/>
          <p:nvPr/>
        </p:nvSpPr>
        <p:spPr>
          <a:xfrm>
            <a:off x="5763463" y="128016"/>
            <a:ext cx="1097280" cy="310896"/>
          </a:xfrm>
          <a:prstGeom prst="rect">
            <a:avLst/>
          </a:prstGeom>
          <a:solidFill>
            <a:srgbClr val="2563EB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action="ppaction://hlinksldjump" tooltip="Aller à “Accueil”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Accueil</a:t>
            </a:r>
            <a:endParaRPr lang="en-US" sz="1100" dirty="0"/>
          </a:p>
        </p:txBody>
      </p:sp>
      <p:sp>
        <p:nvSpPr>
          <p:cNvPr id="5" name="Text 3">
            <a:hlinkClick r:id="rId2" tooltip="Aller à “Camembert”" action="ppaction://hlinksldjump"/>
          </p:cNvPr>
          <p:cNvSpPr/>
          <p:nvPr/>
        </p:nvSpPr>
        <p:spPr>
          <a:xfrm>
            <a:off x="6970471" y="128016"/>
            <a:ext cx="1097280" cy="310896"/>
          </a:xfrm>
          <a:prstGeom prst="rect">
            <a:avLst/>
          </a:prstGeom>
          <a:solidFill>
            <a:srgbClr val="1E293B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action="ppaction://hlinksldjump" tooltip="Aller à “Camembert”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Camembert</a:t>
            </a:r>
            <a:endParaRPr lang="en-US" sz="1100" dirty="0"/>
          </a:p>
        </p:txBody>
      </p:sp>
      <p:sp>
        <p:nvSpPr>
          <p:cNvPr id="6" name="Text 4">
            <a:hlinkClick r:id="rId3" tooltip="Aller à “Version Plus”" action="ppaction://hlinksldjump"/>
          </p:cNvPr>
          <p:cNvSpPr/>
          <p:nvPr/>
        </p:nvSpPr>
        <p:spPr>
          <a:xfrm>
            <a:off x="8177479" y="128016"/>
            <a:ext cx="1097280" cy="310896"/>
          </a:xfrm>
          <a:prstGeom prst="rect">
            <a:avLst/>
          </a:prstGeom>
          <a:solidFill>
            <a:srgbClr val="1E293B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action="ppaction://hlinksldjump" tooltip="Aller à “Version Plus”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Version Plus</a:t>
            </a:r>
            <a:endParaRPr lang="en-US" sz="1100" dirty="0"/>
          </a:p>
        </p:txBody>
      </p:sp>
      <p:sp>
        <p:nvSpPr>
          <p:cNvPr id="7" name="Text 5">
            <a:hlinkClick r:id="rId4" tooltip="Aller à “Données”" action="ppaction://hlinksldjump"/>
          </p:cNvPr>
          <p:cNvSpPr/>
          <p:nvPr/>
        </p:nvSpPr>
        <p:spPr>
          <a:xfrm>
            <a:off x="9384487" y="128016"/>
            <a:ext cx="1097280" cy="310896"/>
          </a:xfrm>
          <a:prstGeom prst="rect">
            <a:avLst/>
          </a:prstGeom>
          <a:solidFill>
            <a:srgbClr val="1E293B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 action="ppaction://hlinksldjump" tooltip="Aller à “Données”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Données</a:t>
            </a:r>
            <a:endParaRPr lang="en-US" sz="1100" dirty="0"/>
          </a:p>
        </p:txBody>
      </p:sp>
      <p:sp>
        <p:nvSpPr>
          <p:cNvPr id="8" name="Text 6">
            <a:hlinkClick r:id="rId5" tooltip="Aller à “Guide”" action="ppaction://hlinksldjump"/>
          </p:cNvPr>
          <p:cNvSpPr/>
          <p:nvPr/>
        </p:nvSpPr>
        <p:spPr>
          <a:xfrm>
            <a:off x="10591495" y="128016"/>
            <a:ext cx="1097280" cy="310896"/>
          </a:xfrm>
          <a:prstGeom prst="rect">
            <a:avLst/>
          </a:prstGeom>
          <a:solidFill>
            <a:srgbClr val="1E293B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5" action="ppaction://hlinksldjump" tooltip="Aller à “Guide”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Guide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822960" y="1143000"/>
            <a:ext cx="10607040" cy="420624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38100" dist="19050" dir="2700000">
              <a:srgbClr val="000000">
                <a:alpha val="18000"/>
              </a:srgbClr>
            </a:outerShdw>
          </a:effectLst>
        </p:spPr>
      </p:sp>
      <p:sp>
        <p:nvSpPr>
          <p:cNvPr id="10" name="Text 8"/>
          <p:cNvSpPr/>
          <p:nvPr/>
        </p:nvSpPr>
        <p:spPr>
          <a:xfrm>
            <a:off x="1188720" y="1508760"/>
            <a:ext cx="98755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Modèle PowerPoint — Camembert</a:t>
            </a:r>
            <a:endParaRPr lang="en-US" sz="4000" dirty="0"/>
          </a:p>
        </p:txBody>
      </p:sp>
      <p:sp>
        <p:nvSpPr>
          <p:cNvPr id="11" name="Text 9"/>
          <p:cNvSpPr/>
          <p:nvPr/>
        </p:nvSpPr>
        <p:spPr>
          <a:xfrm>
            <a:off x="1188720" y="2240280"/>
            <a:ext cx="98755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Couleurs modernes + variante “Plus” (donut, KPI, table) — prêt à dupliquer</a:t>
            </a:r>
            <a:endParaRPr lang="en-US" sz="1600" dirty="0"/>
          </a:p>
        </p:txBody>
      </p:sp>
      <p:graphicFrame>
        <p:nvGraphicFramePr>
          <p:cNvPr id="12" name="Chart 0" descr=""/>
          <p:cNvGraphicFramePr/>
          <p:nvPr/>
        </p:nvGraphicFramePr>
        <p:xfrm>
          <a:off x="1097280" y="2834640"/>
          <a:ext cx="4389120" cy="237744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6"/>
          </a:graphicData>
        </a:graphic>
      </p:graphicFrame>
      <p:sp>
        <p:nvSpPr>
          <p:cNvPr id="13" name="Text 10"/>
          <p:cNvSpPr/>
          <p:nvPr/>
        </p:nvSpPr>
        <p:spPr>
          <a:xfrm>
            <a:off x="1097280" y="5074920"/>
            <a:ext cx="43891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APERÇU</a:t>
            </a:r>
            <a:endParaRPr lang="en-US" sz="1000" dirty="0"/>
          </a:p>
        </p:txBody>
      </p:sp>
      <p:sp>
        <p:nvSpPr>
          <p:cNvPr id="14" name="Text 11"/>
          <p:cNvSpPr/>
          <p:nvPr/>
        </p:nvSpPr>
        <p:spPr>
          <a:xfrm>
            <a:off x="5852160" y="2788920"/>
            <a:ext cx="21945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Palette</a:t>
            </a:r>
            <a:endParaRPr lang="en-US" sz="1400" dirty="0"/>
          </a:p>
        </p:txBody>
      </p:sp>
      <p:sp>
        <p:nvSpPr>
          <p:cNvPr id="15" name="Shape 12"/>
          <p:cNvSpPr/>
          <p:nvPr/>
        </p:nvSpPr>
        <p:spPr>
          <a:xfrm>
            <a:off x="5852160" y="3154680"/>
            <a:ext cx="320040" cy="182880"/>
          </a:xfrm>
          <a:prstGeom prst="rect">
            <a:avLst/>
          </a:prstGeom>
          <a:solidFill>
            <a:srgbClr val="3B82F6"/>
          </a:solidFill>
          <a:ln w="12700">
            <a:solidFill>
              <a:srgbClr val="3B82F6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6263640" y="3136392"/>
            <a:ext cx="16459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#3B82F6</a:t>
            </a:r>
            <a:endParaRPr lang="en-US" sz="1100" dirty="0"/>
          </a:p>
        </p:txBody>
      </p:sp>
      <p:sp>
        <p:nvSpPr>
          <p:cNvPr id="17" name="Shape 14"/>
          <p:cNvSpPr/>
          <p:nvPr/>
        </p:nvSpPr>
        <p:spPr>
          <a:xfrm>
            <a:off x="5852160" y="3429000"/>
            <a:ext cx="320040" cy="182880"/>
          </a:xfrm>
          <a:prstGeom prst="rect">
            <a:avLst/>
          </a:prstGeom>
          <a:solidFill>
            <a:srgbClr val="14B8A6"/>
          </a:solidFill>
          <a:ln w="12700">
            <a:solidFill>
              <a:srgbClr val="14B8A6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6263640" y="3410712"/>
            <a:ext cx="16459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#14B8A6</a:t>
            </a:r>
            <a:endParaRPr lang="en-US" sz="1100" dirty="0"/>
          </a:p>
        </p:txBody>
      </p:sp>
      <p:sp>
        <p:nvSpPr>
          <p:cNvPr id="19" name="Shape 16"/>
          <p:cNvSpPr/>
          <p:nvPr/>
        </p:nvSpPr>
        <p:spPr>
          <a:xfrm>
            <a:off x="5852160" y="3703320"/>
            <a:ext cx="320040" cy="182880"/>
          </a:xfrm>
          <a:prstGeom prst="rect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6263640" y="3685032"/>
            <a:ext cx="16459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#F59E0B</a:t>
            </a:r>
            <a:endParaRPr lang="en-US" sz="1100" dirty="0"/>
          </a:p>
        </p:txBody>
      </p:sp>
      <p:sp>
        <p:nvSpPr>
          <p:cNvPr id="21" name="Shape 18"/>
          <p:cNvSpPr/>
          <p:nvPr/>
        </p:nvSpPr>
        <p:spPr>
          <a:xfrm>
            <a:off x="5852160" y="3977640"/>
            <a:ext cx="320040" cy="182880"/>
          </a:xfrm>
          <a:prstGeom prst="rect">
            <a:avLst/>
          </a:prstGeom>
          <a:solidFill>
            <a:srgbClr val="8B5CF6"/>
          </a:solidFill>
          <a:ln w="12700">
            <a:solidFill>
              <a:srgbClr val="8B5CF6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6263640" y="3959352"/>
            <a:ext cx="16459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#8B5CF6</a:t>
            </a:r>
            <a:endParaRPr lang="en-US" sz="1100" dirty="0"/>
          </a:p>
        </p:txBody>
      </p:sp>
      <p:sp>
        <p:nvSpPr>
          <p:cNvPr id="23" name="Shape 20"/>
          <p:cNvSpPr/>
          <p:nvPr/>
        </p:nvSpPr>
        <p:spPr>
          <a:xfrm>
            <a:off x="5852160" y="4251960"/>
            <a:ext cx="320040" cy="182880"/>
          </a:xfrm>
          <a:prstGeom prst="rect">
            <a:avLst/>
          </a:prstGeom>
          <a:solidFill>
            <a:srgbClr val="F43F5E"/>
          </a:solidFill>
          <a:ln w="12700">
            <a:solidFill>
              <a:srgbClr val="F43F5E"/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6263640" y="4233672"/>
            <a:ext cx="16459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#F43F5E</a:t>
            </a:r>
            <a:endParaRPr lang="en-US" sz="1100" dirty="0"/>
          </a:p>
        </p:txBody>
      </p:sp>
      <p:sp>
        <p:nvSpPr>
          <p:cNvPr id="25" name="Text 22"/>
          <p:cNvSpPr/>
          <p:nvPr/>
        </p:nvSpPr>
        <p:spPr>
          <a:xfrm>
            <a:off x="8412480" y="2788920"/>
            <a:ext cx="35661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À modifier en 30 secondes :</a:t>
            </a:r>
            <a:endParaRPr lang="en-US" sz="1400" dirty="0"/>
          </a:p>
        </p:txBody>
      </p:sp>
      <p:sp>
        <p:nvSpPr>
          <p:cNvPr id="26" name="Text 23"/>
          <p:cNvSpPr/>
          <p:nvPr/>
        </p:nvSpPr>
        <p:spPr>
          <a:xfrm>
            <a:off x="8412480" y="3108960"/>
            <a:ext cx="356616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228600" indent="-2286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Cliquez le graphique → “Modifier les données”</a:t>
            </a:r>
            <a:endParaRPr lang="en-US" sz="1200" dirty="0"/>
          </a:p>
          <a:p>
            <a:pPr marL="228600" indent="-2286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Remplacez libellés &amp; valeurs</a:t>
            </a:r>
            <a:endParaRPr lang="en-US" sz="1200" dirty="0"/>
          </a:p>
          <a:p>
            <a:pPr marL="228600" indent="-2286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Changez les couleurs via “Remplissage de série”</a:t>
            </a:r>
            <a:endParaRPr lang="en-US" sz="1200" dirty="0"/>
          </a:p>
        </p:txBody>
      </p:sp>
      <p:sp>
        <p:nvSpPr>
          <p:cNvPr id="27" name="Text 24">
            <a:hlinkClick r:id="rId7" tooltip="Aller au camembert classique" action="ppaction://hlinksldjump"/>
          </p:cNvPr>
          <p:cNvSpPr/>
          <p:nvPr/>
        </p:nvSpPr>
        <p:spPr>
          <a:xfrm>
            <a:off x="8412480" y="4709160"/>
            <a:ext cx="1783080" cy="457200"/>
          </a:xfrm>
          <a:prstGeom prst="rect">
            <a:avLst/>
          </a:prstGeom>
          <a:solidFill>
            <a:srgbClr val="3B82F6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7" action="ppaction://hlinksldjump" tooltip="Aller au camembert classiqu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Voir le camembert</a:t>
            </a:r>
            <a:endParaRPr lang="en-US" sz="1200" dirty="0"/>
          </a:p>
        </p:txBody>
      </p:sp>
      <p:sp>
        <p:nvSpPr>
          <p:cNvPr id="28" name="Text 25">
            <a:hlinkClick r:id="rId8" tooltip="Aller à la version donut + KPI" action="ppaction://hlinksldjump"/>
          </p:cNvPr>
          <p:cNvSpPr/>
          <p:nvPr/>
        </p:nvSpPr>
        <p:spPr>
          <a:xfrm>
            <a:off x="10241280" y="4709160"/>
            <a:ext cx="1737360" cy="457200"/>
          </a:xfrm>
          <a:prstGeom prst="rect">
            <a:avLst/>
          </a:prstGeom>
          <a:solidFill>
            <a:srgbClr val="8B5CF6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8" action="ppaction://hlinksldjump" tooltip="Aller à la version donut + KPI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Voir la version Plus</a:t>
            </a:r>
            <a:endParaRPr lang="en-US" sz="1200" dirty="0"/>
          </a:p>
        </p:txBody>
      </p:sp>
      <p:sp>
        <p:nvSpPr>
          <p:cNvPr id="29" name="Shape 26"/>
          <p:cNvSpPr/>
          <p:nvPr/>
        </p:nvSpPr>
        <p:spPr>
          <a:xfrm>
            <a:off x="548640" y="6355080"/>
            <a:ext cx="11094415" cy="0"/>
          </a:xfrm>
          <a:prstGeom prst="line">
            <a:avLst/>
          </a:prstGeom>
          <a:noFill/>
          <a:ln w="12700">
            <a:solidFill>
              <a:srgbClr val="E2E8F0"/>
            </a:solidFill>
            <a:prstDash val="solid"/>
          </a:ln>
        </p:spPr>
      </p:sp>
      <p:sp>
        <p:nvSpPr>
          <p:cNvPr id="30" name="Text 27"/>
          <p:cNvSpPr/>
          <p:nvPr/>
        </p:nvSpPr>
        <p:spPr>
          <a:xfrm>
            <a:off x="548640" y="6464808"/>
            <a:ext cx="11094415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Modèle Camembert · 1/5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5669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146304"/>
            <a:ext cx="65836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Camembert (classique)</a:t>
            </a:r>
            <a:endParaRPr lang="en-US" sz="1800" dirty="0"/>
          </a:p>
        </p:txBody>
      </p:sp>
      <p:sp>
        <p:nvSpPr>
          <p:cNvPr id="4" name="Text 2">
            <a:hlinkClick r:id="rId1" tooltip="Aller à “Accueil”" action="ppaction://hlinksldjump"/>
          </p:cNvPr>
          <p:cNvSpPr/>
          <p:nvPr/>
        </p:nvSpPr>
        <p:spPr>
          <a:xfrm>
            <a:off x="5763463" y="128016"/>
            <a:ext cx="1097280" cy="310896"/>
          </a:xfrm>
          <a:prstGeom prst="rect">
            <a:avLst/>
          </a:prstGeom>
          <a:solidFill>
            <a:srgbClr val="1E293B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action="ppaction://hlinksldjump" tooltip="Aller à “Accueil”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Accueil</a:t>
            </a:r>
            <a:endParaRPr lang="en-US" sz="1100" dirty="0"/>
          </a:p>
        </p:txBody>
      </p:sp>
      <p:sp>
        <p:nvSpPr>
          <p:cNvPr id="5" name="Text 3">
            <a:hlinkClick r:id="rId2" tooltip="Aller à “Camembert”" action="ppaction://hlinksldjump"/>
          </p:cNvPr>
          <p:cNvSpPr/>
          <p:nvPr/>
        </p:nvSpPr>
        <p:spPr>
          <a:xfrm>
            <a:off x="6970471" y="128016"/>
            <a:ext cx="1097280" cy="310896"/>
          </a:xfrm>
          <a:prstGeom prst="rect">
            <a:avLst/>
          </a:prstGeom>
          <a:solidFill>
            <a:srgbClr val="2563EB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action="ppaction://hlinksldjump" tooltip="Aller à “Camembert”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Camembert</a:t>
            </a:r>
            <a:endParaRPr lang="en-US" sz="1100" dirty="0"/>
          </a:p>
        </p:txBody>
      </p:sp>
      <p:sp>
        <p:nvSpPr>
          <p:cNvPr id="6" name="Text 4">
            <a:hlinkClick r:id="rId3" tooltip="Aller à “Version Plus”" action="ppaction://hlinksldjump"/>
          </p:cNvPr>
          <p:cNvSpPr/>
          <p:nvPr/>
        </p:nvSpPr>
        <p:spPr>
          <a:xfrm>
            <a:off x="8177479" y="128016"/>
            <a:ext cx="1097280" cy="310896"/>
          </a:xfrm>
          <a:prstGeom prst="rect">
            <a:avLst/>
          </a:prstGeom>
          <a:solidFill>
            <a:srgbClr val="1E293B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action="ppaction://hlinksldjump" tooltip="Aller à “Version Plus”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Version Plus</a:t>
            </a:r>
            <a:endParaRPr lang="en-US" sz="1100" dirty="0"/>
          </a:p>
        </p:txBody>
      </p:sp>
      <p:sp>
        <p:nvSpPr>
          <p:cNvPr id="7" name="Text 5">
            <a:hlinkClick r:id="rId4" tooltip="Aller à “Données”" action="ppaction://hlinksldjump"/>
          </p:cNvPr>
          <p:cNvSpPr/>
          <p:nvPr/>
        </p:nvSpPr>
        <p:spPr>
          <a:xfrm>
            <a:off x="9384487" y="128016"/>
            <a:ext cx="1097280" cy="310896"/>
          </a:xfrm>
          <a:prstGeom prst="rect">
            <a:avLst/>
          </a:prstGeom>
          <a:solidFill>
            <a:srgbClr val="1E293B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 action="ppaction://hlinksldjump" tooltip="Aller à “Données”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Données</a:t>
            </a:r>
            <a:endParaRPr lang="en-US" sz="1100" dirty="0"/>
          </a:p>
        </p:txBody>
      </p:sp>
      <p:sp>
        <p:nvSpPr>
          <p:cNvPr id="8" name="Text 6">
            <a:hlinkClick r:id="rId5" tooltip="Aller à “Guide”" action="ppaction://hlinksldjump"/>
          </p:cNvPr>
          <p:cNvSpPr/>
          <p:nvPr/>
        </p:nvSpPr>
        <p:spPr>
          <a:xfrm>
            <a:off x="10591495" y="128016"/>
            <a:ext cx="1097280" cy="310896"/>
          </a:xfrm>
          <a:prstGeom prst="rect">
            <a:avLst/>
          </a:prstGeom>
          <a:solidFill>
            <a:srgbClr val="1E293B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5" action="ppaction://hlinksldjump" tooltip="Aller à “Guide”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Guide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822960" y="777240"/>
            <a:ext cx="77724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Répartition des dépenses (exemple)</a:t>
            </a:r>
            <a:endParaRPr lang="en-US" sz="2600" dirty="0"/>
          </a:p>
        </p:txBody>
      </p:sp>
      <p:sp>
        <p:nvSpPr>
          <p:cNvPr id="10" name="Text 8"/>
          <p:cNvSpPr/>
          <p:nvPr/>
        </p:nvSpPr>
        <p:spPr>
          <a:xfrm>
            <a:off x="822960" y="118872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Objectif : une lecture immédiate + légende claire.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822960" y="1600200"/>
            <a:ext cx="7406640" cy="457200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38100" dist="19050" dir="2700000">
              <a:srgbClr val="000000">
                <a:alpha val="18000"/>
              </a:srgbClr>
            </a:outerShdw>
          </a:effectLst>
        </p:spPr>
      </p:sp>
      <p:graphicFrame>
        <p:nvGraphicFramePr>
          <p:cNvPr id="12" name="Chart 0" descr=""/>
          <p:cNvGraphicFramePr/>
          <p:nvPr/>
        </p:nvGraphicFramePr>
        <p:xfrm>
          <a:off x="1097280" y="1874520"/>
          <a:ext cx="5394960" cy="397764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6"/>
          </a:graphicData>
        </a:graphic>
      </p:graphicFrame>
      <p:sp>
        <p:nvSpPr>
          <p:cNvPr id="13" name="Shape 10"/>
          <p:cNvSpPr/>
          <p:nvPr/>
        </p:nvSpPr>
        <p:spPr>
          <a:xfrm>
            <a:off x="8503920" y="1600200"/>
            <a:ext cx="2834640" cy="457200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38100" dist="19050" dir="2700000">
              <a:srgbClr val="000000">
                <a:alpha val="18000"/>
              </a:srgbClr>
            </a:outerShdw>
          </a:effectLst>
        </p:spPr>
      </p:sp>
      <p:sp>
        <p:nvSpPr>
          <p:cNvPr id="14" name="Text 11"/>
          <p:cNvSpPr/>
          <p:nvPr/>
        </p:nvSpPr>
        <p:spPr>
          <a:xfrm>
            <a:off x="8732520" y="187452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Bonnes pratiques</a:t>
            </a:r>
            <a:endParaRPr lang="en-US" sz="1400" dirty="0"/>
          </a:p>
        </p:txBody>
      </p:sp>
      <p:sp>
        <p:nvSpPr>
          <p:cNvPr id="15" name="Text 12"/>
          <p:cNvSpPr/>
          <p:nvPr/>
        </p:nvSpPr>
        <p:spPr>
          <a:xfrm>
            <a:off x="8732520" y="2240280"/>
            <a:ext cx="260604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228600" indent="-228600">
              <a:buSzPct val="100000"/>
              <a:buChar char="•"/>
            </a:pPr>
            <a:r>
              <a:rPr lang="en-US" sz="12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5–7 catégories max</a:t>
            </a:r>
            <a:endParaRPr lang="en-US" sz="1200" dirty="0"/>
          </a:p>
          <a:p>
            <a:pPr marL="228600" indent="-228600">
              <a:buSzPct val="100000"/>
              <a:buChar char="•"/>
            </a:pPr>
            <a:r>
              <a:rPr lang="en-US" sz="12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Tri décroissant conseillé</a:t>
            </a:r>
            <a:endParaRPr lang="en-US" sz="1200" dirty="0"/>
          </a:p>
          <a:p>
            <a:pPr marL="228600" indent="-228600">
              <a:buSzPct val="100000"/>
              <a:buChar char="•"/>
            </a:pPr>
            <a:r>
              <a:rPr lang="en-US" sz="12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Évitez les parts &lt; 3% (regroupez en “Autres”)</a:t>
            </a:r>
            <a:endParaRPr lang="en-US" sz="1200" dirty="0"/>
          </a:p>
          <a:p>
            <a:pPr marL="228600" indent="-228600">
              <a:buSzPct val="100000"/>
              <a:buChar char="•"/>
            </a:pPr>
            <a:r>
              <a:rPr lang="en-US" sz="12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Utilisez un donut si vous devez mettre un KPI au centre</a:t>
            </a:r>
            <a:endParaRPr lang="en-US" sz="1200" dirty="0"/>
          </a:p>
        </p:txBody>
      </p:sp>
      <p:sp>
        <p:nvSpPr>
          <p:cNvPr id="16" name="Shape 13"/>
          <p:cNvSpPr/>
          <p:nvPr/>
        </p:nvSpPr>
        <p:spPr>
          <a:xfrm>
            <a:off x="8732520" y="4434840"/>
            <a:ext cx="2606040" cy="1508760"/>
          </a:xfrm>
          <a:prstGeom prst="rect">
            <a:avLst/>
          </a:prstGeom>
          <a:solidFill>
            <a:srgbClr val="EFF6FF"/>
          </a:solidFill>
          <a:ln w="12700">
            <a:solidFill>
              <a:srgbClr val="BFDBFE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8869680" y="4572000"/>
            <a:ext cx="23774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3B82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Astuce</a:t>
            </a:r>
            <a:endParaRPr lang="en-US" sz="1200" dirty="0"/>
          </a:p>
        </p:txBody>
      </p:sp>
      <p:sp>
        <p:nvSpPr>
          <p:cNvPr id="18" name="Text 15"/>
          <p:cNvSpPr/>
          <p:nvPr/>
        </p:nvSpPr>
        <p:spPr>
          <a:xfrm>
            <a:off x="8869680" y="4800600"/>
            <a:ext cx="237744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Clic droit → Modifier les données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(remplacez labels + valeurs)</a:t>
            </a:r>
            <a:endParaRPr lang="en-US" sz="1100" dirty="0"/>
          </a:p>
        </p:txBody>
      </p:sp>
      <p:sp>
        <p:nvSpPr>
          <p:cNvPr id="19" name="Shape 16"/>
          <p:cNvSpPr/>
          <p:nvPr/>
        </p:nvSpPr>
        <p:spPr>
          <a:xfrm>
            <a:off x="548640" y="6355080"/>
            <a:ext cx="11094415" cy="0"/>
          </a:xfrm>
          <a:prstGeom prst="line">
            <a:avLst/>
          </a:prstGeom>
          <a:noFill/>
          <a:ln w="12700">
            <a:solidFill>
              <a:srgbClr val="E2E8F0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548640" y="6464808"/>
            <a:ext cx="11094415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Modèle Camembert · 2/5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5669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146304"/>
            <a:ext cx="65836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Camembert — Version Plus</a:t>
            </a:r>
            <a:endParaRPr lang="en-US" sz="1800" dirty="0"/>
          </a:p>
        </p:txBody>
      </p:sp>
      <p:sp>
        <p:nvSpPr>
          <p:cNvPr id="4" name="Text 2">
            <a:hlinkClick r:id="rId1" tooltip="Aller à “Accueil”" action="ppaction://hlinksldjump"/>
          </p:cNvPr>
          <p:cNvSpPr/>
          <p:nvPr/>
        </p:nvSpPr>
        <p:spPr>
          <a:xfrm>
            <a:off x="5763463" y="128016"/>
            <a:ext cx="1097280" cy="310896"/>
          </a:xfrm>
          <a:prstGeom prst="rect">
            <a:avLst/>
          </a:prstGeom>
          <a:solidFill>
            <a:srgbClr val="1E293B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action="ppaction://hlinksldjump" tooltip="Aller à “Accueil”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Accueil</a:t>
            </a:r>
            <a:endParaRPr lang="en-US" sz="1100" dirty="0"/>
          </a:p>
        </p:txBody>
      </p:sp>
      <p:sp>
        <p:nvSpPr>
          <p:cNvPr id="5" name="Text 3">
            <a:hlinkClick r:id="rId2" tooltip="Aller à “Camembert”" action="ppaction://hlinksldjump"/>
          </p:cNvPr>
          <p:cNvSpPr/>
          <p:nvPr/>
        </p:nvSpPr>
        <p:spPr>
          <a:xfrm>
            <a:off x="6970471" y="128016"/>
            <a:ext cx="1097280" cy="310896"/>
          </a:xfrm>
          <a:prstGeom prst="rect">
            <a:avLst/>
          </a:prstGeom>
          <a:solidFill>
            <a:srgbClr val="1E293B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action="ppaction://hlinksldjump" tooltip="Aller à “Camembert”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Camembert</a:t>
            </a:r>
            <a:endParaRPr lang="en-US" sz="1100" dirty="0"/>
          </a:p>
        </p:txBody>
      </p:sp>
      <p:sp>
        <p:nvSpPr>
          <p:cNvPr id="6" name="Text 4">
            <a:hlinkClick r:id="rId3" tooltip="Aller à “Version Plus”" action="ppaction://hlinksldjump"/>
          </p:cNvPr>
          <p:cNvSpPr/>
          <p:nvPr/>
        </p:nvSpPr>
        <p:spPr>
          <a:xfrm>
            <a:off x="8177479" y="128016"/>
            <a:ext cx="1097280" cy="310896"/>
          </a:xfrm>
          <a:prstGeom prst="rect">
            <a:avLst/>
          </a:prstGeom>
          <a:solidFill>
            <a:srgbClr val="2563EB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action="ppaction://hlinksldjump" tooltip="Aller à “Version Plus”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Version Plus</a:t>
            </a:r>
            <a:endParaRPr lang="en-US" sz="1100" dirty="0"/>
          </a:p>
        </p:txBody>
      </p:sp>
      <p:sp>
        <p:nvSpPr>
          <p:cNvPr id="7" name="Text 5">
            <a:hlinkClick r:id="rId4" tooltip="Aller à “Données”" action="ppaction://hlinksldjump"/>
          </p:cNvPr>
          <p:cNvSpPr/>
          <p:nvPr/>
        </p:nvSpPr>
        <p:spPr>
          <a:xfrm>
            <a:off x="9384487" y="128016"/>
            <a:ext cx="1097280" cy="310896"/>
          </a:xfrm>
          <a:prstGeom prst="rect">
            <a:avLst/>
          </a:prstGeom>
          <a:solidFill>
            <a:srgbClr val="1E293B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 action="ppaction://hlinksldjump" tooltip="Aller à “Données”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Données</a:t>
            </a:r>
            <a:endParaRPr lang="en-US" sz="1100" dirty="0"/>
          </a:p>
        </p:txBody>
      </p:sp>
      <p:sp>
        <p:nvSpPr>
          <p:cNvPr id="8" name="Text 6">
            <a:hlinkClick r:id="rId5" tooltip="Aller à “Guide”" action="ppaction://hlinksldjump"/>
          </p:cNvPr>
          <p:cNvSpPr/>
          <p:nvPr/>
        </p:nvSpPr>
        <p:spPr>
          <a:xfrm>
            <a:off x="10591495" y="128016"/>
            <a:ext cx="1097280" cy="310896"/>
          </a:xfrm>
          <a:prstGeom prst="rect">
            <a:avLst/>
          </a:prstGeom>
          <a:solidFill>
            <a:srgbClr val="1E293B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5" action="ppaction://hlinksldjump" tooltip="Aller à “Guide”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Guide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822960" y="777240"/>
            <a:ext cx="109728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Version “Plus” : donut + KPI + étiquettes propres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822960" y="114300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Idéal pour un slide “dashboard” (présentation comité / CODIR).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822960" y="1554480"/>
            <a:ext cx="6309360" cy="461772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38100" dist="19050" dir="2700000">
              <a:srgbClr val="000000">
                <a:alpha val="18000"/>
              </a:srgbClr>
            </a:outerShdw>
          </a:effectLst>
        </p:spPr>
      </p:sp>
      <p:sp>
        <p:nvSpPr>
          <p:cNvPr id="12" name="Text 10"/>
          <p:cNvSpPr/>
          <p:nvPr/>
        </p:nvSpPr>
        <p:spPr>
          <a:xfrm>
            <a:off x="1143000" y="1783080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Répartition</a:t>
            </a:r>
            <a:endParaRPr lang="en-US" sz="1400" dirty="0"/>
          </a:p>
        </p:txBody>
      </p:sp>
      <p:graphicFrame>
        <p:nvGraphicFramePr>
          <p:cNvPr id="13" name="Chart 0" descr=""/>
          <p:cNvGraphicFramePr/>
          <p:nvPr/>
        </p:nvGraphicFramePr>
        <p:xfrm>
          <a:off x="1143000" y="2057400"/>
          <a:ext cx="4754880" cy="393192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6"/>
          </a:graphicData>
        </a:graphic>
      </p:graphicFrame>
      <p:sp>
        <p:nvSpPr>
          <p:cNvPr id="14" name="Shape 11"/>
          <p:cNvSpPr/>
          <p:nvPr/>
        </p:nvSpPr>
        <p:spPr>
          <a:xfrm>
            <a:off x="2770632" y="3090672"/>
            <a:ext cx="1417320" cy="1417320"/>
          </a:xfrm>
          <a:prstGeom prst="ellipse">
            <a:avLst/>
          </a:prstGeom>
          <a:solidFill>
            <a:srgbClr val="F8FAFC"/>
          </a:solidFill>
          <a:ln w="12700">
            <a:solidFill>
              <a:srgbClr val="F8FAFC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2770632" y="3310128"/>
            <a:ext cx="14173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TOTAL</a:t>
            </a:r>
            <a:endParaRPr lang="en-US" sz="1000" dirty="0"/>
          </a:p>
        </p:txBody>
      </p:sp>
      <p:sp>
        <p:nvSpPr>
          <p:cNvPr id="16" name="Text 13"/>
          <p:cNvSpPr/>
          <p:nvPr/>
        </p:nvSpPr>
        <p:spPr>
          <a:xfrm>
            <a:off x="2770632" y="3520440"/>
            <a:ext cx="1417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100%</a:t>
            </a:r>
            <a:endParaRPr lang="en-US" sz="2600" dirty="0"/>
          </a:p>
        </p:txBody>
      </p:sp>
      <p:sp>
        <p:nvSpPr>
          <p:cNvPr id="17" name="Shape 14"/>
          <p:cNvSpPr/>
          <p:nvPr/>
        </p:nvSpPr>
        <p:spPr>
          <a:xfrm>
            <a:off x="7452360" y="1554480"/>
            <a:ext cx="3913632" cy="461772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38100" dist="19050" dir="2700000">
              <a:srgbClr val="000000">
                <a:alpha val="18000"/>
              </a:srgbClr>
            </a:outerShdw>
          </a:effectLst>
        </p:spPr>
      </p:sp>
      <p:sp>
        <p:nvSpPr>
          <p:cNvPr id="18" name="Text 15"/>
          <p:cNvSpPr/>
          <p:nvPr/>
        </p:nvSpPr>
        <p:spPr>
          <a:xfrm>
            <a:off x="7726680" y="1783080"/>
            <a:ext cx="3474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KPI (exemple)</a:t>
            </a:r>
            <a:endParaRPr lang="en-US" sz="1400" dirty="0"/>
          </a:p>
        </p:txBody>
      </p:sp>
      <p:sp>
        <p:nvSpPr>
          <p:cNvPr id="19" name="Shape 16"/>
          <p:cNvSpPr/>
          <p:nvPr/>
        </p:nvSpPr>
        <p:spPr>
          <a:xfrm>
            <a:off x="7726680" y="2148840"/>
            <a:ext cx="3364992" cy="713232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7726680" y="2148840"/>
            <a:ext cx="109728" cy="713232"/>
          </a:xfrm>
          <a:prstGeom prst="rect">
            <a:avLst/>
          </a:prstGeom>
          <a:solidFill>
            <a:srgbClr val="3B82F6"/>
          </a:solidFill>
          <a:ln w="12700">
            <a:solidFill>
              <a:srgbClr val="3B82F6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7882128" y="2258568"/>
            <a:ext cx="21945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Marketing</a:t>
            </a:r>
            <a:endParaRPr lang="en-US" sz="1200" dirty="0"/>
          </a:p>
        </p:txBody>
      </p:sp>
      <p:sp>
        <p:nvSpPr>
          <p:cNvPr id="22" name="Text 19"/>
          <p:cNvSpPr/>
          <p:nvPr/>
        </p:nvSpPr>
        <p:spPr>
          <a:xfrm>
            <a:off x="9921240" y="2276856"/>
            <a:ext cx="1097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4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35%</a:t>
            </a:r>
            <a:endParaRPr lang="en-US" sz="1400" dirty="0"/>
          </a:p>
        </p:txBody>
      </p:sp>
      <p:sp>
        <p:nvSpPr>
          <p:cNvPr id="23" name="Text 20"/>
          <p:cNvSpPr/>
          <p:nvPr/>
        </p:nvSpPr>
        <p:spPr>
          <a:xfrm>
            <a:off x="7882128" y="2532888"/>
            <a:ext cx="237744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À remplacer</a:t>
            </a:r>
            <a:endParaRPr lang="en-US" sz="1000" dirty="0"/>
          </a:p>
        </p:txBody>
      </p:sp>
      <p:sp>
        <p:nvSpPr>
          <p:cNvPr id="24" name="Shape 21"/>
          <p:cNvSpPr/>
          <p:nvPr/>
        </p:nvSpPr>
        <p:spPr>
          <a:xfrm>
            <a:off x="7726680" y="2990088"/>
            <a:ext cx="3364992" cy="713232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25" name="Shape 22"/>
          <p:cNvSpPr/>
          <p:nvPr/>
        </p:nvSpPr>
        <p:spPr>
          <a:xfrm>
            <a:off x="7726680" y="2990088"/>
            <a:ext cx="109728" cy="713232"/>
          </a:xfrm>
          <a:prstGeom prst="rect">
            <a:avLst/>
          </a:prstGeom>
          <a:solidFill>
            <a:srgbClr val="14B8A6"/>
          </a:solidFill>
          <a:ln w="12700">
            <a:solidFill>
              <a:srgbClr val="14B8A6"/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7882128" y="3099816"/>
            <a:ext cx="21945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RH</a:t>
            </a:r>
            <a:endParaRPr lang="en-US" sz="1200" dirty="0"/>
          </a:p>
        </p:txBody>
      </p:sp>
      <p:sp>
        <p:nvSpPr>
          <p:cNvPr id="27" name="Text 24"/>
          <p:cNvSpPr/>
          <p:nvPr/>
        </p:nvSpPr>
        <p:spPr>
          <a:xfrm>
            <a:off x="9921240" y="3118104"/>
            <a:ext cx="1097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4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15%</a:t>
            </a:r>
            <a:endParaRPr lang="en-US" sz="1400" dirty="0"/>
          </a:p>
        </p:txBody>
      </p:sp>
      <p:sp>
        <p:nvSpPr>
          <p:cNvPr id="28" name="Text 25"/>
          <p:cNvSpPr/>
          <p:nvPr/>
        </p:nvSpPr>
        <p:spPr>
          <a:xfrm>
            <a:off x="7882128" y="3374136"/>
            <a:ext cx="237744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À remplacer</a:t>
            </a:r>
            <a:endParaRPr lang="en-US" sz="1000" dirty="0"/>
          </a:p>
        </p:txBody>
      </p:sp>
      <p:sp>
        <p:nvSpPr>
          <p:cNvPr id="29" name="Shape 26"/>
          <p:cNvSpPr/>
          <p:nvPr/>
        </p:nvSpPr>
        <p:spPr>
          <a:xfrm>
            <a:off x="7726680" y="3831336"/>
            <a:ext cx="3364992" cy="713232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30" name="Shape 27"/>
          <p:cNvSpPr/>
          <p:nvPr/>
        </p:nvSpPr>
        <p:spPr>
          <a:xfrm>
            <a:off x="7726680" y="3831336"/>
            <a:ext cx="109728" cy="713232"/>
          </a:xfrm>
          <a:prstGeom prst="rect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31" name="Text 28"/>
          <p:cNvSpPr/>
          <p:nvPr/>
        </p:nvSpPr>
        <p:spPr>
          <a:xfrm>
            <a:off x="7882128" y="3941064"/>
            <a:ext cx="21945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</a:t>
            </a:r>
            <a:endParaRPr lang="en-US" sz="1200" dirty="0"/>
          </a:p>
        </p:txBody>
      </p:sp>
      <p:sp>
        <p:nvSpPr>
          <p:cNvPr id="32" name="Text 29"/>
          <p:cNvSpPr/>
          <p:nvPr/>
        </p:nvSpPr>
        <p:spPr>
          <a:xfrm>
            <a:off x="9921240" y="3959352"/>
            <a:ext cx="1097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4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20%</a:t>
            </a:r>
            <a:endParaRPr lang="en-US" sz="1400" dirty="0"/>
          </a:p>
        </p:txBody>
      </p:sp>
      <p:sp>
        <p:nvSpPr>
          <p:cNvPr id="33" name="Text 30"/>
          <p:cNvSpPr/>
          <p:nvPr/>
        </p:nvSpPr>
        <p:spPr>
          <a:xfrm>
            <a:off x="7882128" y="4215384"/>
            <a:ext cx="237744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À remplacer</a:t>
            </a:r>
            <a:endParaRPr lang="en-US" sz="1000" dirty="0"/>
          </a:p>
        </p:txBody>
      </p:sp>
      <p:sp>
        <p:nvSpPr>
          <p:cNvPr id="34" name="Shape 31"/>
          <p:cNvSpPr/>
          <p:nvPr/>
        </p:nvSpPr>
        <p:spPr>
          <a:xfrm>
            <a:off x="7726680" y="4672584"/>
            <a:ext cx="3364992" cy="713232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35" name="Shape 32"/>
          <p:cNvSpPr/>
          <p:nvPr/>
        </p:nvSpPr>
        <p:spPr>
          <a:xfrm>
            <a:off x="7726680" y="4672584"/>
            <a:ext cx="109728" cy="713232"/>
          </a:xfrm>
          <a:prstGeom prst="rect">
            <a:avLst/>
          </a:prstGeom>
          <a:solidFill>
            <a:srgbClr val="8B5CF6"/>
          </a:solidFill>
          <a:ln w="12700">
            <a:solidFill>
              <a:srgbClr val="8B5CF6"/>
            </a:solidFill>
            <a:prstDash val="solid"/>
          </a:ln>
        </p:spPr>
      </p:sp>
      <p:sp>
        <p:nvSpPr>
          <p:cNvPr id="36" name="Text 33"/>
          <p:cNvSpPr/>
          <p:nvPr/>
        </p:nvSpPr>
        <p:spPr>
          <a:xfrm>
            <a:off x="7882128" y="4782312"/>
            <a:ext cx="21945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Opérations</a:t>
            </a:r>
            <a:endParaRPr lang="en-US" sz="1200" dirty="0"/>
          </a:p>
        </p:txBody>
      </p:sp>
      <p:sp>
        <p:nvSpPr>
          <p:cNvPr id="37" name="Text 34"/>
          <p:cNvSpPr/>
          <p:nvPr/>
        </p:nvSpPr>
        <p:spPr>
          <a:xfrm>
            <a:off x="9921240" y="4800600"/>
            <a:ext cx="1097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4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18%</a:t>
            </a:r>
            <a:endParaRPr lang="en-US" sz="1400" dirty="0"/>
          </a:p>
        </p:txBody>
      </p:sp>
      <p:sp>
        <p:nvSpPr>
          <p:cNvPr id="38" name="Text 35"/>
          <p:cNvSpPr/>
          <p:nvPr/>
        </p:nvSpPr>
        <p:spPr>
          <a:xfrm>
            <a:off x="7882128" y="5056632"/>
            <a:ext cx="237744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À remplacer</a:t>
            </a:r>
            <a:endParaRPr lang="en-US" sz="1000" dirty="0"/>
          </a:p>
        </p:txBody>
      </p:sp>
      <p:sp>
        <p:nvSpPr>
          <p:cNvPr id="39" name="Shape 36"/>
          <p:cNvSpPr/>
          <p:nvPr/>
        </p:nvSpPr>
        <p:spPr>
          <a:xfrm>
            <a:off x="7726680" y="5513832"/>
            <a:ext cx="3364992" cy="713232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40" name="Shape 37"/>
          <p:cNvSpPr/>
          <p:nvPr/>
        </p:nvSpPr>
        <p:spPr>
          <a:xfrm>
            <a:off x="7726680" y="5513832"/>
            <a:ext cx="109728" cy="713232"/>
          </a:xfrm>
          <a:prstGeom prst="rect">
            <a:avLst/>
          </a:prstGeom>
          <a:solidFill>
            <a:srgbClr val="F43F5E"/>
          </a:solidFill>
          <a:ln w="12700">
            <a:solidFill>
              <a:srgbClr val="F43F5E"/>
            </a:solidFill>
            <a:prstDash val="solid"/>
          </a:ln>
        </p:spPr>
      </p:sp>
      <p:sp>
        <p:nvSpPr>
          <p:cNvPr id="41" name="Text 38"/>
          <p:cNvSpPr/>
          <p:nvPr/>
        </p:nvSpPr>
        <p:spPr>
          <a:xfrm>
            <a:off x="7882128" y="5623560"/>
            <a:ext cx="21945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Autres</a:t>
            </a:r>
            <a:endParaRPr lang="en-US" sz="1200" dirty="0"/>
          </a:p>
        </p:txBody>
      </p:sp>
      <p:sp>
        <p:nvSpPr>
          <p:cNvPr id="42" name="Text 39"/>
          <p:cNvSpPr/>
          <p:nvPr/>
        </p:nvSpPr>
        <p:spPr>
          <a:xfrm>
            <a:off x="9921240" y="5641848"/>
            <a:ext cx="1097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4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12%</a:t>
            </a:r>
            <a:endParaRPr lang="en-US" sz="1400" dirty="0"/>
          </a:p>
        </p:txBody>
      </p:sp>
      <p:sp>
        <p:nvSpPr>
          <p:cNvPr id="43" name="Text 40"/>
          <p:cNvSpPr/>
          <p:nvPr/>
        </p:nvSpPr>
        <p:spPr>
          <a:xfrm>
            <a:off x="7882128" y="5897880"/>
            <a:ext cx="237744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À remplacer</a:t>
            </a:r>
            <a:endParaRPr lang="en-US" sz="1000" dirty="0"/>
          </a:p>
        </p:txBody>
      </p:sp>
      <p:sp>
        <p:nvSpPr>
          <p:cNvPr id="44" name="Shape 41"/>
          <p:cNvSpPr/>
          <p:nvPr/>
        </p:nvSpPr>
        <p:spPr>
          <a:xfrm>
            <a:off x="548640" y="6355080"/>
            <a:ext cx="11094415" cy="0"/>
          </a:xfrm>
          <a:prstGeom prst="line">
            <a:avLst/>
          </a:prstGeom>
          <a:noFill/>
          <a:ln w="12700">
            <a:solidFill>
              <a:srgbClr val="E2E8F0"/>
            </a:solidFill>
            <a:prstDash val="solid"/>
          </a:ln>
        </p:spPr>
      </p:sp>
      <p:sp>
        <p:nvSpPr>
          <p:cNvPr id="45" name="Text 42"/>
          <p:cNvSpPr/>
          <p:nvPr/>
        </p:nvSpPr>
        <p:spPr>
          <a:xfrm>
            <a:off x="548640" y="6464808"/>
            <a:ext cx="11094415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Modèle Camembert · 3/5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5669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146304"/>
            <a:ext cx="65836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Données (table + mini graphique)</a:t>
            </a:r>
            <a:endParaRPr lang="en-US" sz="1800" dirty="0"/>
          </a:p>
        </p:txBody>
      </p:sp>
      <p:sp>
        <p:nvSpPr>
          <p:cNvPr id="4" name="Text 2">
            <a:hlinkClick r:id="rId1" tooltip="Aller à “Accueil”" action="ppaction://hlinksldjump"/>
          </p:cNvPr>
          <p:cNvSpPr/>
          <p:nvPr/>
        </p:nvSpPr>
        <p:spPr>
          <a:xfrm>
            <a:off x="5763463" y="128016"/>
            <a:ext cx="1097280" cy="310896"/>
          </a:xfrm>
          <a:prstGeom prst="rect">
            <a:avLst/>
          </a:prstGeom>
          <a:solidFill>
            <a:srgbClr val="1E293B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action="ppaction://hlinksldjump" tooltip="Aller à “Accueil”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Accueil</a:t>
            </a:r>
            <a:endParaRPr lang="en-US" sz="1100" dirty="0"/>
          </a:p>
        </p:txBody>
      </p:sp>
      <p:sp>
        <p:nvSpPr>
          <p:cNvPr id="5" name="Text 3">
            <a:hlinkClick r:id="rId2" tooltip="Aller à “Camembert”" action="ppaction://hlinksldjump"/>
          </p:cNvPr>
          <p:cNvSpPr/>
          <p:nvPr/>
        </p:nvSpPr>
        <p:spPr>
          <a:xfrm>
            <a:off x="6970471" y="128016"/>
            <a:ext cx="1097280" cy="310896"/>
          </a:xfrm>
          <a:prstGeom prst="rect">
            <a:avLst/>
          </a:prstGeom>
          <a:solidFill>
            <a:srgbClr val="1E293B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action="ppaction://hlinksldjump" tooltip="Aller à “Camembert”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Camembert</a:t>
            </a:r>
            <a:endParaRPr lang="en-US" sz="1100" dirty="0"/>
          </a:p>
        </p:txBody>
      </p:sp>
      <p:sp>
        <p:nvSpPr>
          <p:cNvPr id="6" name="Text 4">
            <a:hlinkClick r:id="rId3" tooltip="Aller à “Version Plus”" action="ppaction://hlinksldjump"/>
          </p:cNvPr>
          <p:cNvSpPr/>
          <p:nvPr/>
        </p:nvSpPr>
        <p:spPr>
          <a:xfrm>
            <a:off x="8177479" y="128016"/>
            <a:ext cx="1097280" cy="310896"/>
          </a:xfrm>
          <a:prstGeom prst="rect">
            <a:avLst/>
          </a:prstGeom>
          <a:solidFill>
            <a:srgbClr val="1E293B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action="ppaction://hlinksldjump" tooltip="Aller à “Version Plus”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Version Plus</a:t>
            </a:r>
            <a:endParaRPr lang="en-US" sz="1100" dirty="0"/>
          </a:p>
        </p:txBody>
      </p:sp>
      <p:sp>
        <p:nvSpPr>
          <p:cNvPr id="7" name="Text 5">
            <a:hlinkClick r:id="rId4" tooltip="Aller à “Données”" action="ppaction://hlinksldjump"/>
          </p:cNvPr>
          <p:cNvSpPr/>
          <p:nvPr/>
        </p:nvSpPr>
        <p:spPr>
          <a:xfrm>
            <a:off x="9384487" y="128016"/>
            <a:ext cx="1097280" cy="310896"/>
          </a:xfrm>
          <a:prstGeom prst="rect">
            <a:avLst/>
          </a:prstGeom>
          <a:solidFill>
            <a:srgbClr val="2563EB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 action="ppaction://hlinksldjump" tooltip="Aller à “Données”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Données</a:t>
            </a:r>
            <a:endParaRPr lang="en-US" sz="1100" dirty="0"/>
          </a:p>
        </p:txBody>
      </p:sp>
      <p:sp>
        <p:nvSpPr>
          <p:cNvPr id="8" name="Text 6">
            <a:hlinkClick r:id="rId5" tooltip="Aller à “Guide”" action="ppaction://hlinksldjump"/>
          </p:cNvPr>
          <p:cNvSpPr/>
          <p:nvPr/>
        </p:nvSpPr>
        <p:spPr>
          <a:xfrm>
            <a:off x="10591495" y="128016"/>
            <a:ext cx="1097280" cy="310896"/>
          </a:xfrm>
          <a:prstGeom prst="rect">
            <a:avLst/>
          </a:prstGeom>
          <a:solidFill>
            <a:srgbClr val="1E293B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5" action="ppaction://hlinksldjump" tooltip="Aller à “Guide”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Guide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822960" y="777240"/>
            <a:ext cx="111556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Tableau de données (modifiable) + mini camembert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822960" y="1143000"/>
            <a:ext cx="111556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Pratique pour “justifier” le camembert (détails + total).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822960" y="1554480"/>
            <a:ext cx="6949440" cy="461772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38100" dist="19050" dir="2700000">
              <a:srgbClr val="000000">
                <a:alpha val="18000"/>
              </a:srgbClr>
            </a:outerShdw>
          </a:effectLst>
        </p:spPr>
      </p:sp>
      <p:sp>
        <p:nvSpPr>
          <p:cNvPr id="12" name="Shape 10"/>
          <p:cNvSpPr/>
          <p:nvPr/>
        </p:nvSpPr>
        <p:spPr>
          <a:xfrm>
            <a:off x="1097280" y="1874520"/>
            <a:ext cx="6400800" cy="411480"/>
          </a:xfrm>
          <a:prstGeom prst="rect">
            <a:avLst/>
          </a:prstGeom>
          <a:solidFill>
            <a:srgbClr val="F1F5F9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234440" y="1965960"/>
            <a:ext cx="30175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Catégorie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663440" y="1965960"/>
            <a:ext cx="10972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Valeur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5943600" y="1965960"/>
            <a:ext cx="1371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%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1097280" y="2331720"/>
            <a:ext cx="6400800" cy="50292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1115568" y="2487168"/>
            <a:ext cx="164592" cy="164592"/>
          </a:xfrm>
          <a:prstGeom prst="rect">
            <a:avLst/>
          </a:prstGeom>
          <a:solidFill>
            <a:srgbClr val="3B82F6"/>
          </a:solidFill>
          <a:ln w="12700">
            <a:solidFill>
              <a:srgbClr val="3B82F6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1353312" y="2468880"/>
            <a:ext cx="3200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Marketing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4663440" y="2468880"/>
            <a:ext cx="10972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35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5669280" y="2468880"/>
            <a:ext cx="17830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35%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1097280" y="2834640"/>
            <a:ext cx="6400800" cy="502920"/>
          </a:xfrm>
          <a:prstGeom prst="rect">
            <a:avLst/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1115568" y="2990088"/>
            <a:ext cx="164592" cy="164592"/>
          </a:xfrm>
          <a:prstGeom prst="rect">
            <a:avLst/>
          </a:prstGeom>
          <a:solidFill>
            <a:srgbClr val="14B8A6"/>
          </a:solidFill>
          <a:ln w="12700">
            <a:solidFill>
              <a:srgbClr val="14B8A6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1353312" y="2971800"/>
            <a:ext cx="3200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RH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4663440" y="2971800"/>
            <a:ext cx="10972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1200" dirty="0"/>
          </a:p>
        </p:txBody>
      </p:sp>
      <p:sp>
        <p:nvSpPr>
          <p:cNvPr id="25" name="Text 23"/>
          <p:cNvSpPr/>
          <p:nvPr/>
        </p:nvSpPr>
        <p:spPr>
          <a:xfrm>
            <a:off x="5669280" y="2971800"/>
            <a:ext cx="17830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15%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1097280" y="3337560"/>
            <a:ext cx="6400800" cy="50292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1115568" y="3493008"/>
            <a:ext cx="164592" cy="164592"/>
          </a:xfrm>
          <a:prstGeom prst="rect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1353312" y="3474720"/>
            <a:ext cx="3200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</a:t>
            </a:r>
            <a:endParaRPr lang="en-US" sz="1200" dirty="0"/>
          </a:p>
        </p:txBody>
      </p:sp>
      <p:sp>
        <p:nvSpPr>
          <p:cNvPr id="29" name="Text 27"/>
          <p:cNvSpPr/>
          <p:nvPr/>
        </p:nvSpPr>
        <p:spPr>
          <a:xfrm>
            <a:off x="4663440" y="3474720"/>
            <a:ext cx="10972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</a:t>
            </a:r>
            <a:endParaRPr lang="en-US" sz="1200" dirty="0"/>
          </a:p>
        </p:txBody>
      </p:sp>
      <p:sp>
        <p:nvSpPr>
          <p:cNvPr id="30" name="Text 28"/>
          <p:cNvSpPr/>
          <p:nvPr/>
        </p:nvSpPr>
        <p:spPr>
          <a:xfrm>
            <a:off x="5669280" y="3474720"/>
            <a:ext cx="17830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20%</a:t>
            </a:r>
            <a:endParaRPr lang="en-US" sz="1200" dirty="0"/>
          </a:p>
        </p:txBody>
      </p:sp>
      <p:sp>
        <p:nvSpPr>
          <p:cNvPr id="31" name="Shape 29"/>
          <p:cNvSpPr/>
          <p:nvPr/>
        </p:nvSpPr>
        <p:spPr>
          <a:xfrm>
            <a:off x="1097280" y="3840480"/>
            <a:ext cx="6400800" cy="502920"/>
          </a:xfrm>
          <a:prstGeom prst="rect">
            <a:avLst/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1115568" y="3995928"/>
            <a:ext cx="164592" cy="164592"/>
          </a:xfrm>
          <a:prstGeom prst="rect">
            <a:avLst/>
          </a:prstGeom>
          <a:solidFill>
            <a:srgbClr val="8B5CF6"/>
          </a:solidFill>
          <a:ln w="12700">
            <a:solidFill>
              <a:srgbClr val="8B5CF6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1353312" y="3977640"/>
            <a:ext cx="3200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Opérations</a:t>
            </a:r>
            <a:endParaRPr lang="en-US" sz="1200" dirty="0"/>
          </a:p>
        </p:txBody>
      </p:sp>
      <p:sp>
        <p:nvSpPr>
          <p:cNvPr id="34" name="Text 32"/>
          <p:cNvSpPr/>
          <p:nvPr/>
        </p:nvSpPr>
        <p:spPr>
          <a:xfrm>
            <a:off x="4663440" y="3977640"/>
            <a:ext cx="10972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</a:t>
            </a:r>
            <a:endParaRPr lang="en-US" sz="1200" dirty="0"/>
          </a:p>
        </p:txBody>
      </p:sp>
      <p:sp>
        <p:nvSpPr>
          <p:cNvPr id="35" name="Text 33"/>
          <p:cNvSpPr/>
          <p:nvPr/>
        </p:nvSpPr>
        <p:spPr>
          <a:xfrm>
            <a:off x="5669280" y="3977640"/>
            <a:ext cx="17830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18%</a:t>
            </a:r>
            <a:endParaRPr lang="en-US" sz="1200" dirty="0"/>
          </a:p>
        </p:txBody>
      </p:sp>
      <p:sp>
        <p:nvSpPr>
          <p:cNvPr id="36" name="Shape 34"/>
          <p:cNvSpPr/>
          <p:nvPr/>
        </p:nvSpPr>
        <p:spPr>
          <a:xfrm>
            <a:off x="1097280" y="4343400"/>
            <a:ext cx="6400800" cy="50292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1115568" y="4498848"/>
            <a:ext cx="164592" cy="164592"/>
          </a:xfrm>
          <a:prstGeom prst="rect">
            <a:avLst/>
          </a:prstGeom>
          <a:solidFill>
            <a:srgbClr val="F43F5E"/>
          </a:solidFill>
          <a:ln w="12700">
            <a:solidFill>
              <a:srgbClr val="F43F5E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1353312" y="4480560"/>
            <a:ext cx="3200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Autres</a:t>
            </a:r>
            <a:endParaRPr lang="en-US" sz="1200" dirty="0"/>
          </a:p>
        </p:txBody>
      </p:sp>
      <p:sp>
        <p:nvSpPr>
          <p:cNvPr id="39" name="Text 37"/>
          <p:cNvSpPr/>
          <p:nvPr/>
        </p:nvSpPr>
        <p:spPr>
          <a:xfrm>
            <a:off x="4663440" y="4480560"/>
            <a:ext cx="10972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1200" dirty="0"/>
          </a:p>
        </p:txBody>
      </p:sp>
      <p:sp>
        <p:nvSpPr>
          <p:cNvPr id="40" name="Text 38"/>
          <p:cNvSpPr/>
          <p:nvPr/>
        </p:nvSpPr>
        <p:spPr>
          <a:xfrm>
            <a:off x="5669280" y="4480560"/>
            <a:ext cx="17830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12%</a:t>
            </a:r>
            <a:endParaRPr lang="en-US" sz="1200" dirty="0"/>
          </a:p>
        </p:txBody>
      </p:sp>
      <p:sp>
        <p:nvSpPr>
          <p:cNvPr id="41" name="Shape 39"/>
          <p:cNvSpPr/>
          <p:nvPr/>
        </p:nvSpPr>
        <p:spPr>
          <a:xfrm>
            <a:off x="1097280" y="4846320"/>
            <a:ext cx="6400800" cy="530352"/>
          </a:xfrm>
          <a:prstGeom prst="rect">
            <a:avLst/>
          </a:prstGeom>
          <a:solidFill>
            <a:srgbClr val="F1F5F9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42" name="Text 40"/>
          <p:cNvSpPr/>
          <p:nvPr/>
        </p:nvSpPr>
        <p:spPr>
          <a:xfrm>
            <a:off x="1234440" y="5010912"/>
            <a:ext cx="2743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Total</a:t>
            </a:r>
            <a:endParaRPr lang="en-US" sz="1200" dirty="0"/>
          </a:p>
        </p:txBody>
      </p:sp>
      <p:sp>
        <p:nvSpPr>
          <p:cNvPr id="43" name="Text 41"/>
          <p:cNvSpPr/>
          <p:nvPr/>
        </p:nvSpPr>
        <p:spPr>
          <a:xfrm>
            <a:off x="4663440" y="5010912"/>
            <a:ext cx="10972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100</a:t>
            </a:r>
            <a:endParaRPr lang="en-US" sz="1200" dirty="0"/>
          </a:p>
        </p:txBody>
      </p:sp>
      <p:sp>
        <p:nvSpPr>
          <p:cNvPr id="44" name="Text 42"/>
          <p:cNvSpPr/>
          <p:nvPr/>
        </p:nvSpPr>
        <p:spPr>
          <a:xfrm>
            <a:off x="5669280" y="5010912"/>
            <a:ext cx="17830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100%</a:t>
            </a:r>
            <a:endParaRPr lang="en-US" sz="1200" dirty="0"/>
          </a:p>
        </p:txBody>
      </p:sp>
      <p:sp>
        <p:nvSpPr>
          <p:cNvPr id="45" name="Shape 43"/>
          <p:cNvSpPr/>
          <p:nvPr/>
        </p:nvSpPr>
        <p:spPr>
          <a:xfrm>
            <a:off x="8001000" y="1554480"/>
            <a:ext cx="3364992" cy="461772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38100" dist="19050" dir="2700000">
              <a:srgbClr val="000000">
                <a:alpha val="18000"/>
              </a:srgbClr>
            </a:outerShdw>
          </a:effectLst>
        </p:spPr>
      </p:sp>
      <p:sp>
        <p:nvSpPr>
          <p:cNvPr id="46" name="Text 44"/>
          <p:cNvSpPr/>
          <p:nvPr/>
        </p:nvSpPr>
        <p:spPr>
          <a:xfrm>
            <a:off x="8275320" y="1783080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Mini camembert</a:t>
            </a:r>
            <a:endParaRPr lang="en-US" sz="1400" dirty="0"/>
          </a:p>
        </p:txBody>
      </p:sp>
      <p:graphicFrame>
        <p:nvGraphicFramePr>
          <p:cNvPr id="47" name="Chart 0" descr=""/>
          <p:cNvGraphicFramePr/>
          <p:nvPr/>
        </p:nvGraphicFramePr>
        <p:xfrm>
          <a:off x="8229600" y="2148840"/>
          <a:ext cx="3200400" cy="301752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6"/>
          </a:graphicData>
        </a:graphic>
      </p:graphicFrame>
      <p:sp>
        <p:nvSpPr>
          <p:cNvPr id="48" name="Text 45"/>
          <p:cNvSpPr/>
          <p:nvPr/>
        </p:nvSpPr>
        <p:spPr>
          <a:xfrm>
            <a:off x="8275320" y="5257800"/>
            <a:ext cx="30632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Astuce : gardez la table proche du graphique pour faciliter les Q/R.</a:t>
            </a:r>
            <a:endParaRPr lang="en-US" sz="1100" dirty="0"/>
          </a:p>
        </p:txBody>
      </p:sp>
      <p:sp>
        <p:nvSpPr>
          <p:cNvPr id="49" name="Shape 46"/>
          <p:cNvSpPr/>
          <p:nvPr/>
        </p:nvSpPr>
        <p:spPr>
          <a:xfrm>
            <a:off x="548640" y="6355080"/>
            <a:ext cx="11094415" cy="0"/>
          </a:xfrm>
          <a:prstGeom prst="line">
            <a:avLst/>
          </a:prstGeom>
          <a:noFill/>
          <a:ln w="12700">
            <a:solidFill>
              <a:srgbClr val="E2E8F0"/>
            </a:solidFill>
            <a:prstDash val="solid"/>
          </a:ln>
        </p:spPr>
      </p:sp>
      <p:sp>
        <p:nvSpPr>
          <p:cNvPr id="50" name="Text 47"/>
          <p:cNvSpPr/>
          <p:nvPr/>
        </p:nvSpPr>
        <p:spPr>
          <a:xfrm>
            <a:off x="548640" y="6464808"/>
            <a:ext cx="11094415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Modèle Camembert · 4/5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5669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146304"/>
            <a:ext cx="65836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Guide rapide</a:t>
            </a:r>
            <a:endParaRPr lang="en-US" sz="1800" dirty="0"/>
          </a:p>
        </p:txBody>
      </p:sp>
      <p:sp>
        <p:nvSpPr>
          <p:cNvPr id="4" name="Text 2">
            <a:hlinkClick r:id="rId1" tooltip="Aller à “Accueil”" action="ppaction://hlinksldjump"/>
          </p:cNvPr>
          <p:cNvSpPr/>
          <p:nvPr/>
        </p:nvSpPr>
        <p:spPr>
          <a:xfrm>
            <a:off x="5763463" y="128016"/>
            <a:ext cx="1097280" cy="310896"/>
          </a:xfrm>
          <a:prstGeom prst="rect">
            <a:avLst/>
          </a:prstGeom>
          <a:solidFill>
            <a:srgbClr val="1E293B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action="ppaction://hlinksldjump" tooltip="Aller à “Accueil”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Accueil</a:t>
            </a:r>
            <a:endParaRPr lang="en-US" sz="1100" dirty="0"/>
          </a:p>
        </p:txBody>
      </p:sp>
      <p:sp>
        <p:nvSpPr>
          <p:cNvPr id="5" name="Text 3">
            <a:hlinkClick r:id="rId2" tooltip="Aller à “Camembert”" action="ppaction://hlinksldjump"/>
          </p:cNvPr>
          <p:cNvSpPr/>
          <p:nvPr/>
        </p:nvSpPr>
        <p:spPr>
          <a:xfrm>
            <a:off x="6970471" y="128016"/>
            <a:ext cx="1097280" cy="310896"/>
          </a:xfrm>
          <a:prstGeom prst="rect">
            <a:avLst/>
          </a:prstGeom>
          <a:solidFill>
            <a:srgbClr val="1E293B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action="ppaction://hlinksldjump" tooltip="Aller à “Camembert”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Camembert</a:t>
            </a:r>
            <a:endParaRPr lang="en-US" sz="1100" dirty="0"/>
          </a:p>
        </p:txBody>
      </p:sp>
      <p:sp>
        <p:nvSpPr>
          <p:cNvPr id="6" name="Text 4">
            <a:hlinkClick r:id="rId3" tooltip="Aller à “Version Plus”" action="ppaction://hlinksldjump"/>
          </p:cNvPr>
          <p:cNvSpPr/>
          <p:nvPr/>
        </p:nvSpPr>
        <p:spPr>
          <a:xfrm>
            <a:off x="8177479" y="128016"/>
            <a:ext cx="1097280" cy="310896"/>
          </a:xfrm>
          <a:prstGeom prst="rect">
            <a:avLst/>
          </a:prstGeom>
          <a:solidFill>
            <a:srgbClr val="1E293B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action="ppaction://hlinksldjump" tooltip="Aller à “Version Plus”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Version Plus</a:t>
            </a:r>
            <a:endParaRPr lang="en-US" sz="1100" dirty="0"/>
          </a:p>
        </p:txBody>
      </p:sp>
      <p:sp>
        <p:nvSpPr>
          <p:cNvPr id="7" name="Text 5">
            <a:hlinkClick r:id="rId4" tooltip="Aller à “Données”" action="ppaction://hlinksldjump"/>
          </p:cNvPr>
          <p:cNvSpPr/>
          <p:nvPr/>
        </p:nvSpPr>
        <p:spPr>
          <a:xfrm>
            <a:off x="9384487" y="128016"/>
            <a:ext cx="1097280" cy="310896"/>
          </a:xfrm>
          <a:prstGeom prst="rect">
            <a:avLst/>
          </a:prstGeom>
          <a:solidFill>
            <a:srgbClr val="1E293B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 action="ppaction://hlinksldjump" tooltip="Aller à “Données”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Données</a:t>
            </a:r>
            <a:endParaRPr lang="en-US" sz="1100" dirty="0"/>
          </a:p>
        </p:txBody>
      </p:sp>
      <p:sp>
        <p:nvSpPr>
          <p:cNvPr id="8" name="Text 6">
            <a:hlinkClick r:id="rId5" tooltip="Aller à “Guide”" action="ppaction://hlinksldjump"/>
          </p:cNvPr>
          <p:cNvSpPr/>
          <p:nvPr/>
        </p:nvSpPr>
        <p:spPr>
          <a:xfrm>
            <a:off x="10591495" y="128016"/>
            <a:ext cx="1097280" cy="310896"/>
          </a:xfrm>
          <a:prstGeom prst="rect">
            <a:avLst/>
          </a:prstGeom>
          <a:solidFill>
            <a:srgbClr val="2563EB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5" action="ppaction://hlinksldjump" tooltip="Aller à “Guide”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Guide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822960" y="777240"/>
            <a:ext cx="111556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Guide rapide — personnaliser ce modèle</a:t>
            </a:r>
            <a:endParaRPr lang="en-US" sz="2600" dirty="0"/>
          </a:p>
        </p:txBody>
      </p:sp>
      <p:sp>
        <p:nvSpPr>
          <p:cNvPr id="10" name="Text 8"/>
          <p:cNvSpPr/>
          <p:nvPr/>
        </p:nvSpPr>
        <p:spPr>
          <a:xfrm>
            <a:off x="822960" y="1143000"/>
            <a:ext cx="111556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Tout est éditable : texte, couleurs, données, disposition.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822960" y="1554480"/>
            <a:ext cx="6583680" cy="461772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38100" dist="19050" dir="2700000">
              <a:srgbClr val="000000">
                <a:alpha val="18000"/>
              </a:srgbClr>
            </a:outerShdw>
          </a:effectLst>
        </p:spPr>
      </p:sp>
      <p:sp>
        <p:nvSpPr>
          <p:cNvPr id="12" name="Text 10"/>
          <p:cNvSpPr/>
          <p:nvPr/>
        </p:nvSpPr>
        <p:spPr>
          <a:xfrm>
            <a:off x="1097280" y="1783080"/>
            <a:ext cx="62179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Étapes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1097280" y="2103120"/>
            <a:ext cx="6126480" cy="2103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1) Dupliquez une diapo (Ctrl/Cmd + D) pour garder le style.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2) Cliquez le graphique → “Modifier les données” (Excel intégré).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3) Remplacez libellés &amp; valeurs (la somme peut être 100 ou non).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4) Pour les couleurs : sélectionnez une part → “Remplissage de série”.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5) Si trop de catégories : regroupez en “Autres” ou passez en barres.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1097280" y="4389120"/>
            <a:ext cx="6126480" cy="1600200"/>
          </a:xfrm>
          <a:prstGeom prst="rect">
            <a:avLst/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1280160" y="4553712"/>
            <a:ext cx="5760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Variantes utiles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1280160" y="4828032"/>
            <a:ext cx="57607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228600" indent="-228600">
              <a:buSzPct val="100000"/>
              <a:buChar char="•"/>
            </a:pPr>
            <a:r>
              <a:rPr lang="en-US" sz="12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“Exploded slice” : mettez en avant une catégorie</a:t>
            </a:r>
            <a:endParaRPr lang="en-US" sz="1200" dirty="0"/>
          </a:p>
          <a:p>
            <a:pPr marL="228600" indent="-228600">
              <a:buSzPct val="100000"/>
              <a:buChar char="•"/>
            </a:pPr>
            <a:r>
              <a:rPr lang="en-US" sz="12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Donut + KPI : valeur clé au centre</a:t>
            </a:r>
            <a:endParaRPr lang="en-US" sz="1200" dirty="0"/>
          </a:p>
          <a:p>
            <a:pPr marL="228600" indent="-228600">
              <a:buSzPct val="100000"/>
              <a:buChar char="•"/>
            </a:pPr>
            <a:r>
              <a:rPr lang="en-US" sz="12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Table + mini camembert : transparence sur les chiffres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7635240" y="1554480"/>
            <a:ext cx="3730752" cy="461772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38100" dist="19050" dir="2700000">
              <a:srgbClr val="000000">
                <a:alpha val="18000"/>
              </a:srgbClr>
            </a:outerShdw>
          </a:effectLst>
        </p:spPr>
      </p:sp>
      <p:sp>
        <p:nvSpPr>
          <p:cNvPr id="18" name="Text 16"/>
          <p:cNvSpPr/>
          <p:nvPr/>
        </p:nvSpPr>
        <p:spPr>
          <a:xfrm>
            <a:off x="7909560" y="1783080"/>
            <a:ext cx="32918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Palette (recommandée)</a:t>
            </a:r>
            <a:endParaRPr lang="en-US" sz="1400" dirty="0"/>
          </a:p>
        </p:txBody>
      </p:sp>
      <p:sp>
        <p:nvSpPr>
          <p:cNvPr id="19" name="Shape 17"/>
          <p:cNvSpPr/>
          <p:nvPr/>
        </p:nvSpPr>
        <p:spPr>
          <a:xfrm>
            <a:off x="7909560" y="2148840"/>
            <a:ext cx="320040" cy="182880"/>
          </a:xfrm>
          <a:prstGeom prst="rect">
            <a:avLst/>
          </a:prstGeom>
          <a:solidFill>
            <a:srgbClr val="3B82F6"/>
          </a:solidFill>
          <a:ln w="12700">
            <a:solidFill>
              <a:srgbClr val="3B82F6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321040" y="2130552"/>
            <a:ext cx="16459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Bleu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7909560" y="2468880"/>
            <a:ext cx="320040" cy="182880"/>
          </a:xfrm>
          <a:prstGeom prst="rect">
            <a:avLst/>
          </a:prstGeom>
          <a:solidFill>
            <a:srgbClr val="14B8A6"/>
          </a:solidFill>
          <a:ln w="12700">
            <a:solidFill>
              <a:srgbClr val="14B8A6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8321040" y="2450592"/>
            <a:ext cx="16459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Teal</a:t>
            </a:r>
            <a:endParaRPr lang="en-US" sz="1100" dirty="0"/>
          </a:p>
        </p:txBody>
      </p:sp>
      <p:sp>
        <p:nvSpPr>
          <p:cNvPr id="23" name="Shape 21"/>
          <p:cNvSpPr/>
          <p:nvPr/>
        </p:nvSpPr>
        <p:spPr>
          <a:xfrm>
            <a:off x="7909560" y="2788920"/>
            <a:ext cx="320040" cy="182880"/>
          </a:xfrm>
          <a:prstGeom prst="rect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8321040" y="2770632"/>
            <a:ext cx="16459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Ambre</a:t>
            </a:r>
            <a:endParaRPr lang="en-US" sz="1100" dirty="0"/>
          </a:p>
        </p:txBody>
      </p:sp>
      <p:sp>
        <p:nvSpPr>
          <p:cNvPr id="25" name="Shape 23"/>
          <p:cNvSpPr/>
          <p:nvPr/>
        </p:nvSpPr>
        <p:spPr>
          <a:xfrm>
            <a:off x="7909560" y="3108960"/>
            <a:ext cx="320040" cy="182880"/>
          </a:xfrm>
          <a:prstGeom prst="rect">
            <a:avLst/>
          </a:prstGeom>
          <a:solidFill>
            <a:srgbClr val="8B5CF6"/>
          </a:solidFill>
          <a:ln w="12700">
            <a:solidFill>
              <a:srgbClr val="8B5CF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8321040" y="3090672"/>
            <a:ext cx="16459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Violet</a:t>
            </a:r>
            <a:endParaRPr lang="en-US" sz="1100" dirty="0"/>
          </a:p>
        </p:txBody>
      </p:sp>
      <p:sp>
        <p:nvSpPr>
          <p:cNvPr id="27" name="Shape 25"/>
          <p:cNvSpPr/>
          <p:nvPr/>
        </p:nvSpPr>
        <p:spPr>
          <a:xfrm>
            <a:off x="7909560" y="3429000"/>
            <a:ext cx="320040" cy="182880"/>
          </a:xfrm>
          <a:prstGeom prst="rect">
            <a:avLst/>
          </a:prstGeom>
          <a:solidFill>
            <a:srgbClr val="F43F5E"/>
          </a:solidFill>
          <a:ln w="12700">
            <a:solidFill>
              <a:srgbClr val="F43F5E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8321040" y="3410712"/>
            <a:ext cx="16459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Rose</a:t>
            </a:r>
            <a:endParaRPr lang="en-US" sz="1100" dirty="0"/>
          </a:p>
        </p:txBody>
      </p:sp>
      <p:sp>
        <p:nvSpPr>
          <p:cNvPr id="29" name="Text 27"/>
          <p:cNvSpPr/>
          <p:nvPr/>
        </p:nvSpPr>
        <p:spPr>
          <a:xfrm>
            <a:off x="7909560" y="3931920"/>
            <a:ext cx="32918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Conseil</a:t>
            </a:r>
            <a:endParaRPr lang="en-US" sz="1300" dirty="0"/>
          </a:p>
        </p:txBody>
      </p:sp>
      <p:sp>
        <p:nvSpPr>
          <p:cNvPr id="30" name="Text 28"/>
          <p:cNvSpPr/>
          <p:nvPr/>
        </p:nvSpPr>
        <p:spPr>
          <a:xfrm>
            <a:off x="7909560" y="4206240"/>
            <a:ext cx="33375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Gardez un contraste élevé (fond clair + parts saturées) pour la lisibilité en salle.</a:t>
            </a:r>
            <a:endParaRPr lang="en-US" sz="1200" dirty="0"/>
          </a:p>
        </p:txBody>
      </p:sp>
      <p:sp>
        <p:nvSpPr>
          <p:cNvPr id="31" name="Text 29">
            <a:hlinkClick r:id="rId6" tooltip="Retour à la diapo Accueil" action="ppaction://hlinksldjump"/>
          </p:cNvPr>
          <p:cNvSpPr/>
          <p:nvPr/>
        </p:nvSpPr>
        <p:spPr>
          <a:xfrm>
            <a:off x="7909560" y="5074920"/>
            <a:ext cx="3337560" cy="457200"/>
          </a:xfrm>
          <a:prstGeom prst="rect">
            <a:avLst/>
          </a:prstGeom>
          <a:solidFill>
            <a:srgbClr val="1E293B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6" action="ppaction://hlinksldjump" tooltip="Retour à la diapo Accueil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⟵ Retour accueil</a:t>
            </a:r>
            <a:endParaRPr lang="en-US" sz="1200" dirty="0"/>
          </a:p>
        </p:txBody>
      </p:sp>
      <p:sp>
        <p:nvSpPr>
          <p:cNvPr id="32" name="Shape 30"/>
          <p:cNvSpPr/>
          <p:nvPr/>
        </p:nvSpPr>
        <p:spPr>
          <a:xfrm>
            <a:off x="548640" y="6355080"/>
            <a:ext cx="11094415" cy="0"/>
          </a:xfrm>
          <a:prstGeom prst="line">
            <a:avLst/>
          </a:prstGeom>
          <a:noFill/>
          <a:ln w="12700">
            <a:solidFill>
              <a:srgbClr val="E2E8F0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548640" y="6464808"/>
            <a:ext cx="11094415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Modèle Camembert · 5/5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Template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Modèle Camembert</dc:title>
  <dc:subject>Modèle camembert (pie/donut)</dc:subject>
  <dc:creator>ChatGPT</dc:creator>
  <cp:lastModifiedBy>ChatGPT</cp:lastModifiedBy>
  <cp:revision>1</cp:revision>
  <dcterms:created xsi:type="dcterms:W3CDTF">2025-12-20T06:53:34Z</dcterms:created>
  <dcterms:modified xsi:type="dcterms:W3CDTF">2025-12-20T06:53:34Z</dcterms:modified>
</cp:coreProperties>
</file>