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Sessions</c:v>
                </c:pt>
              </c:strCache>
            </c:strRef>
          </c:tx>
          <c:spPr>
            <a:solidFill>
              <a:srgbClr val="5B8CFF"/>
            </a:solidFill>
            <a:ln w="25400" cap="flat">
              <a:solidFill>
                <a:srgbClr val="5B8CF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5B8CFF"/>
              </a:solidFill>
              <a:ln w="9525" cap="flat">
                <a:solidFill>
                  <a:srgbClr val="5B8CF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</c:f>
              <c:multiLvlStrCache>
                <c:ptCount val="8"/>
                <c:lvl>
                  <c:pt idx="0">
                    <c:v>S1</c:v>
                  </c:pt>
                  <c:pt idx="1">
                    <c:v>S2</c:v>
                  </c:pt>
                  <c:pt idx="2">
                    <c:v>S3</c:v>
                  </c:pt>
                  <c:pt idx="3">
                    <c:v>S4</c:v>
                  </c:pt>
                  <c:pt idx="4">
                    <c:v>S5</c:v>
                  </c:pt>
                  <c:pt idx="5">
                    <c:v>S6</c:v>
                  </c:pt>
                  <c:pt idx="6">
                    <c:v>S7</c:v>
                  </c:pt>
                  <c:pt idx="7">
                    <c:v>S8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11</c:v>
                </c:pt>
                <c:pt idx="1">
                  <c:v>12</c:v>
                </c:pt>
                <c:pt idx="2">
                  <c:v>10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14</c:v>
                </c:pt>
                <c:pt idx="7">
                  <c:v>16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Leads</c:v>
                </c:pt>
              </c:strCache>
            </c:strRef>
          </c:tx>
          <c:spPr>
            <a:solidFill>
              <a:srgbClr val="2EE59D"/>
            </a:solidFill>
            <a:ln w="25400" cap="flat">
              <a:solidFill>
                <a:srgbClr val="2EE59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EE59D"/>
              </a:solidFill>
              <a:ln w="9525" cap="flat">
                <a:solidFill>
                  <a:srgbClr val="2EE59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</c:f>
              <c:multiLvlStrCache>
                <c:ptCount val="8"/>
                <c:lvl>
                  <c:pt idx="0">
                    <c:v>S1</c:v>
                  </c:pt>
                  <c:pt idx="1">
                    <c:v>S2</c:v>
                  </c:pt>
                  <c:pt idx="2">
                    <c:v>S3</c:v>
                  </c:pt>
                  <c:pt idx="3">
                    <c:v>S4</c:v>
                  </c:pt>
                  <c:pt idx="4">
                    <c:v>S5</c:v>
                  </c:pt>
                  <c:pt idx="5">
                    <c:v>S6</c:v>
                  </c:pt>
                  <c:pt idx="6">
                    <c:v>S7</c:v>
                  </c:pt>
                  <c:pt idx="7">
                    <c:v>S8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2.1</c:v>
                </c:pt>
                <c:pt idx="1">
                  <c:v>2.3</c:v>
                </c:pt>
                <c:pt idx="2">
                  <c:v>2</c:v>
                </c:pt>
                <c:pt idx="3">
                  <c:v>2.4</c:v>
                </c:pt>
                <c:pt idx="4">
                  <c:v>2.6</c:v>
                </c:pt>
                <c:pt idx="5">
                  <c:v>2.8</c:v>
                </c:pt>
                <c:pt idx="6">
                  <c:v>2.7</c:v>
                </c:pt>
                <c:pt idx="7">
                  <c:v>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-822960"/>
            <a:ext cx="4572000" cy="4572000"/>
          </a:xfrm>
          <a:prstGeom prst="ellipse">
            <a:avLst/>
          </a:prstGeom>
          <a:solidFill>
            <a:srgbClr val="5B8CFF">
              <a:alpha val="20000"/>
            </a:srgbClr>
          </a:solidFill>
          <a:ln w="12700">
            <a:solidFill>
              <a:srgbClr val="5B8C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412480" y="4023360"/>
            <a:ext cx="4754880" cy="4754880"/>
          </a:xfrm>
          <a:prstGeom prst="ellipse">
            <a:avLst/>
          </a:prstGeom>
          <a:solidFill>
            <a:srgbClr val="2EE59D">
              <a:alpha val="18000"/>
            </a:srgbClr>
          </a:solidFill>
          <a:ln w="12700">
            <a:solidFill>
              <a:srgbClr val="2EE59D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0" y="-1463040"/>
            <a:ext cx="3840480" cy="3840480"/>
          </a:xfrm>
          <a:prstGeom prst="ellipse">
            <a:avLst/>
          </a:prstGeom>
          <a:solidFill>
            <a:srgbClr val="FF4D8D">
              <a:alpha val="14000"/>
            </a:srgbClr>
          </a:solidFill>
          <a:ln w="12700">
            <a:solidFill>
              <a:srgbClr val="FF4D8D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640080"/>
            <a:ext cx="2743200" cy="384048"/>
          </a:xfrm>
          <a:prstGeom prst="roundRect">
            <a:avLst/>
          </a:prstGeom>
          <a:solidFill>
            <a:srgbClr val="10182A"/>
          </a:solidFill>
          <a:ln w="12700">
            <a:solidFill>
              <a:srgbClr val="1B244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685800"/>
            <a:ext cx="241401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TABLEAU DE BORD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48640" y="123444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Chiffres clés</a:t>
            </a:r>
            <a:endParaRPr lang="en-US" sz="5400" dirty="0"/>
          </a:p>
        </p:txBody>
      </p:sp>
      <p:sp>
        <p:nvSpPr>
          <p:cNvPr id="9" name="Text 7"/>
          <p:cNvSpPr/>
          <p:nvPr/>
        </p:nvSpPr>
        <p:spPr>
          <a:xfrm>
            <a:off x="566928" y="196596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Rapport mensuel — performance, acquisition, conversion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498080" y="2560320"/>
            <a:ext cx="4206240" cy="33832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1B2440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2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7863840" y="292608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Période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863840" y="315468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Mois AAAA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7863840" y="384048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863840" y="40690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 • CRM • Ads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863840" y="461772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Objectif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863840" y="484632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Croissance + qualité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48640" y="6537960"/>
            <a:ext cx="1109441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lecoursgratuit.com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F1730"/>
          </a:solidFill>
          <a:ln w="12700">
            <a:solidFill>
              <a:srgbClr val="0F173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09728"/>
            <a:ext cx="1109441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Synthèse — KPIs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365760"/>
            <a:ext cx="110944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Remplir les chiffres, adapter les libellés, modifier les couleurs.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1097280"/>
            <a:ext cx="2533574" cy="19202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1B2440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2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22960" y="1298448"/>
            <a:ext cx="198493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22960" y="1536192"/>
            <a:ext cx="198493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128 450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1683182" y="1335024"/>
            <a:ext cx="1143000" cy="292608"/>
          </a:xfrm>
          <a:prstGeom prst="roundRect">
            <a:avLst/>
          </a:prstGeom>
          <a:solidFill>
            <a:srgbClr val="0F2D24"/>
          </a:solidFill>
          <a:ln w="12700">
            <a:solidFill>
              <a:srgbClr val="0F2D2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774622" y="1408176"/>
            <a:ext cx="146304" cy="146304"/>
          </a:xfrm>
          <a:prstGeom prst="triangle">
            <a:avLst/>
          </a:prstGeom>
          <a:solidFill>
            <a:srgbClr val="2EE59D"/>
          </a:solidFill>
          <a:ln w="12700">
            <a:solidFill>
              <a:srgbClr val="2EE59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957502" y="1353312"/>
            <a:ext cx="79552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E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+12%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22960" y="2606040"/>
            <a:ext cx="198493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 mois précédent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402254" y="1097280"/>
            <a:ext cx="2533574" cy="19202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1B2440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2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76574" y="1298448"/>
            <a:ext cx="198493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676574" y="1536192"/>
            <a:ext cx="198493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3 240</a:t>
            </a:r>
            <a:endParaRPr lang="en-US" sz="3000" dirty="0"/>
          </a:p>
        </p:txBody>
      </p:sp>
      <p:sp>
        <p:nvSpPr>
          <p:cNvPr id="16" name="Shape 14"/>
          <p:cNvSpPr/>
          <p:nvPr/>
        </p:nvSpPr>
        <p:spPr>
          <a:xfrm>
            <a:off x="4536796" y="1335024"/>
            <a:ext cx="1143000" cy="292608"/>
          </a:xfrm>
          <a:prstGeom prst="roundRect">
            <a:avLst/>
          </a:prstGeom>
          <a:solidFill>
            <a:srgbClr val="0F2D24"/>
          </a:solidFill>
          <a:ln w="12700">
            <a:solidFill>
              <a:srgbClr val="0F2D2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28236" y="1408176"/>
            <a:ext cx="146304" cy="146304"/>
          </a:xfrm>
          <a:prstGeom prst="triangle">
            <a:avLst/>
          </a:prstGeom>
          <a:solidFill>
            <a:srgbClr val="2EE59D"/>
          </a:solidFill>
          <a:ln w="12700">
            <a:solidFill>
              <a:srgbClr val="2EE59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11116" y="1353312"/>
            <a:ext cx="79552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E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+8%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676574" y="2606040"/>
            <a:ext cx="198493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qualifiés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255868" y="1097280"/>
            <a:ext cx="2533574" cy="19202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1B2440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2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6530188" y="1298448"/>
            <a:ext cx="198493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530188" y="1536192"/>
            <a:ext cx="198493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2,6%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7390409" y="1335024"/>
            <a:ext cx="1143000" cy="292608"/>
          </a:xfrm>
          <a:prstGeom prst="roundRect">
            <a:avLst/>
          </a:prstGeom>
          <a:solidFill>
            <a:srgbClr val="2B0F1B"/>
          </a:solidFill>
          <a:ln w="12700">
            <a:solidFill>
              <a:srgbClr val="2B0F1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 rot="10800000">
            <a:off x="7481849" y="1408176"/>
            <a:ext cx="146304" cy="146304"/>
          </a:xfrm>
          <a:prstGeom prst="triangle">
            <a:avLst/>
          </a:prstGeom>
          <a:solidFill>
            <a:srgbClr val="FF4D8D"/>
          </a:solidFill>
          <a:ln w="12700">
            <a:solidFill>
              <a:srgbClr val="FF4D8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664729" y="1353312"/>
            <a:ext cx="79552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4D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-0,3%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530188" y="2606040"/>
            <a:ext cx="198493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→ lead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109481" y="1097280"/>
            <a:ext cx="2533574" cy="19202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1B2440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2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9383801" y="1298448"/>
            <a:ext cx="198493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9383801" y="1536192"/>
            <a:ext cx="198493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€ 41 900</a:t>
            </a:r>
            <a:endParaRPr lang="en-US" sz="3000" dirty="0"/>
          </a:p>
        </p:txBody>
      </p:sp>
      <p:sp>
        <p:nvSpPr>
          <p:cNvPr id="30" name="Shape 28"/>
          <p:cNvSpPr/>
          <p:nvPr/>
        </p:nvSpPr>
        <p:spPr>
          <a:xfrm>
            <a:off x="10244023" y="1335024"/>
            <a:ext cx="1143000" cy="292608"/>
          </a:xfrm>
          <a:prstGeom prst="roundRect">
            <a:avLst/>
          </a:prstGeom>
          <a:solidFill>
            <a:srgbClr val="0F2D24"/>
          </a:solidFill>
          <a:ln w="12700">
            <a:solidFill>
              <a:srgbClr val="0F2D24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335463" y="1408176"/>
            <a:ext cx="146304" cy="146304"/>
          </a:xfrm>
          <a:prstGeom prst="triangle">
            <a:avLst/>
          </a:prstGeom>
          <a:solidFill>
            <a:srgbClr val="2EE59D"/>
          </a:solidFill>
          <a:ln w="12700">
            <a:solidFill>
              <a:srgbClr val="2EE59D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0518343" y="1353312"/>
            <a:ext cx="79552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E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+15%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9383801" y="2606040"/>
            <a:ext cx="198493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548640" y="3291840"/>
            <a:ext cx="6035040" cy="3108960"/>
          </a:xfrm>
          <a:prstGeom prst="roundRect">
            <a:avLst/>
          </a:prstGeom>
          <a:solidFill>
            <a:srgbClr val="10182A"/>
          </a:solidFill>
          <a:ln w="12700">
            <a:solidFill>
              <a:srgbClr val="1B2440"/>
            </a:solidFill>
            <a:prstDash val="solid"/>
          </a:ln>
          <a:effectLst>
            <a:outerShdw sx="100000" sy="100000" kx="0" ky="0" algn="bl" rotWithShape="0" blurRad="38100" dist="19050" dir="2700000">
              <a:srgbClr val="000000">
                <a:alpha val="18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841248" y="3511296"/>
            <a:ext cx="544982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retenir (modèle)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841248" y="3858768"/>
            <a:ext cx="5449824" cy="2331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La croissance provient majoritairement du trafic organique et des campagnes brand.</a:t>
            </a: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La conversion baisse légèrement : vérifier les pages de capture et la vitesse mobile.</a:t>
            </a: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Le panier moyen progresse, opportunité de pousser les bundles / offres annuelles.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6949440" y="3291840"/>
            <a:ext cx="4690872" cy="3108960"/>
          </a:xfrm>
          <a:prstGeom prst="roundRect">
            <a:avLst/>
          </a:prstGeom>
          <a:solidFill>
            <a:srgbClr val="10182A"/>
          </a:solidFill>
          <a:ln w="12700">
            <a:solidFill>
              <a:srgbClr val="1B2440"/>
            </a:solidFill>
            <a:prstDash val="solid"/>
          </a:ln>
          <a:effectLst>
            <a:outerShdw sx="100000" sy="100000" kx="0" ky="0" algn="bl" rotWithShape="0" blurRad="38100" dist="19050" dir="2700000">
              <a:srgbClr val="000000">
                <a:alpha val="18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7223760" y="3520440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Objectif du mois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7223760" y="3886200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Atteinte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7223760" y="4206240"/>
            <a:ext cx="4206240" cy="228600"/>
          </a:xfrm>
          <a:prstGeom prst="roundRect">
            <a:avLst/>
          </a:prstGeom>
          <a:solidFill>
            <a:srgbClr val="24314E"/>
          </a:solidFill>
          <a:ln w="12700">
            <a:solidFill>
              <a:srgbClr val="24314E">
                <a:alpha val="20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7223760" y="4206240"/>
            <a:ext cx="3028493" cy="228600"/>
          </a:xfrm>
          <a:prstGeom prst="roundRect">
            <a:avLst/>
          </a:prstGeom>
          <a:solidFill>
            <a:srgbClr val="5B8CFF"/>
          </a:solidFill>
          <a:ln w="12700">
            <a:solidFill>
              <a:srgbClr val="5B8CFF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7223760" y="4480560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72%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7223760" y="4937760"/>
            <a:ext cx="4206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Tendance (12 semaines)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7223760" y="5701937"/>
            <a:ext cx="234848" cy="333103"/>
          </a:xfrm>
          <a:prstGeom prst="roundRect">
            <a:avLst/>
          </a:prstGeom>
          <a:solidFill>
            <a:srgbClr val="5B8CFF">
              <a:alpha val="85000"/>
            </a:srgbClr>
          </a:solidFill>
          <a:ln w="12700">
            <a:solidFill>
              <a:srgbClr val="5B8CFF">
                <a:alpha val="35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584796" y="5646420"/>
            <a:ext cx="234848" cy="388620"/>
          </a:xfrm>
          <a:prstGeom prst="roundRect">
            <a:avLst/>
          </a:prstGeom>
          <a:solidFill>
            <a:srgbClr val="5B8CFF">
              <a:alpha val="85000"/>
            </a:srgbClr>
          </a:solidFill>
          <a:ln w="12700">
            <a:solidFill>
              <a:srgbClr val="5B8CFF">
                <a:alpha val="35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945831" y="5757454"/>
            <a:ext cx="234848" cy="277586"/>
          </a:xfrm>
          <a:prstGeom prst="roundRect">
            <a:avLst/>
          </a:prstGeom>
          <a:solidFill>
            <a:srgbClr val="5B8CFF">
              <a:alpha val="85000"/>
            </a:srgbClr>
          </a:solidFill>
          <a:ln w="12700">
            <a:solidFill>
              <a:srgbClr val="5B8CFF">
                <a:alpha val="35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306867" y="5535386"/>
            <a:ext cx="234848" cy="499654"/>
          </a:xfrm>
          <a:prstGeom prst="roundRect">
            <a:avLst/>
          </a:prstGeom>
          <a:solidFill>
            <a:srgbClr val="5B8CFF">
              <a:alpha val="85000"/>
            </a:srgbClr>
          </a:solidFill>
          <a:ln w="12700">
            <a:solidFill>
              <a:srgbClr val="5B8CFF">
                <a:alpha val="35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8667902" y="5479869"/>
            <a:ext cx="234848" cy="555171"/>
          </a:xfrm>
          <a:prstGeom prst="roundRect">
            <a:avLst/>
          </a:prstGeom>
          <a:solidFill>
            <a:srgbClr val="5B8CFF">
              <a:alpha val="85000"/>
            </a:srgbClr>
          </a:solidFill>
          <a:ln w="12700">
            <a:solidFill>
              <a:srgbClr val="5B8CFF">
                <a:alpha val="35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9028938" y="5618661"/>
            <a:ext cx="234848" cy="416379"/>
          </a:xfrm>
          <a:prstGeom prst="roundRect">
            <a:avLst/>
          </a:prstGeom>
          <a:solidFill>
            <a:srgbClr val="5B8CFF">
              <a:alpha val="85000"/>
            </a:srgbClr>
          </a:solidFill>
          <a:ln w="12700">
            <a:solidFill>
              <a:srgbClr val="5B8CFF">
                <a:alpha val="35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9389974" y="5563144"/>
            <a:ext cx="234848" cy="471896"/>
          </a:xfrm>
          <a:prstGeom prst="roundRect">
            <a:avLst/>
          </a:prstGeom>
          <a:solidFill>
            <a:srgbClr val="5B8CFF">
              <a:alpha val="85000"/>
            </a:srgbClr>
          </a:solidFill>
          <a:ln w="12700">
            <a:solidFill>
              <a:srgbClr val="5B8CFF">
                <a:alpha val="35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751009" y="5424351"/>
            <a:ext cx="234848" cy="610689"/>
          </a:xfrm>
          <a:prstGeom prst="roundRect">
            <a:avLst/>
          </a:prstGeom>
          <a:solidFill>
            <a:srgbClr val="5B8CFF">
              <a:alpha val="85000"/>
            </a:srgbClr>
          </a:solidFill>
          <a:ln w="12700">
            <a:solidFill>
              <a:srgbClr val="5B8CFF">
                <a:alpha val="35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10112045" y="5368834"/>
            <a:ext cx="234848" cy="666206"/>
          </a:xfrm>
          <a:prstGeom prst="roundRect">
            <a:avLst/>
          </a:prstGeom>
          <a:solidFill>
            <a:srgbClr val="5B8CFF">
              <a:alpha val="85000"/>
            </a:srgbClr>
          </a:solidFill>
          <a:ln w="12700">
            <a:solidFill>
              <a:srgbClr val="5B8CFF">
                <a:alpha val="35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10473080" y="5452110"/>
            <a:ext cx="234848" cy="582930"/>
          </a:xfrm>
          <a:prstGeom prst="roundRect">
            <a:avLst/>
          </a:prstGeom>
          <a:solidFill>
            <a:srgbClr val="5B8CFF">
              <a:alpha val="85000"/>
            </a:srgbClr>
          </a:solidFill>
          <a:ln w="12700">
            <a:solidFill>
              <a:srgbClr val="5B8CFF">
                <a:alpha val="35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834116" y="5341076"/>
            <a:ext cx="234848" cy="693964"/>
          </a:xfrm>
          <a:prstGeom prst="roundRect">
            <a:avLst/>
          </a:prstGeom>
          <a:solidFill>
            <a:srgbClr val="5B8CFF">
              <a:alpha val="85000"/>
            </a:srgbClr>
          </a:solidFill>
          <a:ln w="12700">
            <a:solidFill>
              <a:srgbClr val="5B8CFF">
                <a:alpha val="35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1195152" y="5257800"/>
            <a:ext cx="234848" cy="777240"/>
          </a:xfrm>
          <a:prstGeom prst="roundRect">
            <a:avLst/>
          </a:prstGeom>
          <a:solidFill>
            <a:srgbClr val="5B8CFF">
              <a:alpha val="85000"/>
            </a:srgbClr>
          </a:solidFill>
          <a:ln w="12700">
            <a:solidFill>
              <a:srgbClr val="5B8CFF">
                <a:alpha val="35000"/>
              </a:srgbClr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548640" y="6537960"/>
            <a:ext cx="1109441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lecoursgratuit.com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F1730"/>
          </a:solidFill>
          <a:ln w="12700">
            <a:solidFill>
              <a:srgbClr val="0F173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09728"/>
            <a:ext cx="1109441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contenus / pages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365760"/>
            <a:ext cx="110944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Classement éditable (barres). Idée : analyser le mix “trafic + conversion”.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1097280"/>
            <a:ext cx="6400800" cy="548640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1B2440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2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68680" y="1325880"/>
            <a:ext cx="5760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5 — Taux de conversion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68680" y="1874520"/>
            <a:ext cx="2304288" cy="6309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A (Template)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88182" y="1984248"/>
            <a:ext cx="3110789" cy="164592"/>
          </a:xfrm>
          <a:prstGeom prst="roundRect">
            <a:avLst/>
          </a:prstGeom>
          <a:solidFill>
            <a:srgbClr val="24314E"/>
          </a:solidFill>
          <a:ln w="12700">
            <a:solidFill>
              <a:srgbClr val="24314E">
                <a:alpha val="2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88182" y="1984248"/>
            <a:ext cx="3110789" cy="164592"/>
          </a:xfrm>
          <a:prstGeom prst="roundRect">
            <a:avLst/>
          </a:prstGeom>
          <a:solidFill>
            <a:srgbClr val="2EE59D"/>
          </a:solidFill>
          <a:ln w="12700">
            <a:solidFill>
              <a:srgbClr val="2EE59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88182" y="1856232"/>
            <a:ext cx="3110789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3.9%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68680" y="2642616"/>
            <a:ext cx="2304288" cy="6309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B (QCM)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288182" y="2752344"/>
            <a:ext cx="3110789" cy="164592"/>
          </a:xfrm>
          <a:prstGeom prst="roundRect">
            <a:avLst/>
          </a:prstGeom>
          <a:solidFill>
            <a:srgbClr val="24314E"/>
          </a:solidFill>
          <a:ln w="12700">
            <a:solidFill>
              <a:srgbClr val="24314E">
                <a:alpha val="2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88182" y="2752344"/>
            <a:ext cx="2552442" cy="164592"/>
          </a:xfrm>
          <a:prstGeom prst="roundRect">
            <a:avLst/>
          </a:prstGeom>
          <a:solidFill>
            <a:srgbClr val="5B8CFF"/>
          </a:solidFill>
          <a:ln w="12700">
            <a:solidFill>
              <a:srgbClr val="5B8C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88182" y="2624328"/>
            <a:ext cx="3110789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3.2%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868680" y="3410712"/>
            <a:ext cx="2304288" cy="6309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C (Excel)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288182" y="3520440"/>
            <a:ext cx="3110789" cy="164592"/>
          </a:xfrm>
          <a:prstGeom prst="roundRect">
            <a:avLst/>
          </a:prstGeom>
          <a:solidFill>
            <a:srgbClr val="24314E"/>
          </a:solidFill>
          <a:ln w="12700">
            <a:solidFill>
              <a:srgbClr val="24314E">
                <a:alpha val="20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288182" y="3520440"/>
            <a:ext cx="2233387" cy="164592"/>
          </a:xfrm>
          <a:prstGeom prst="roundRect">
            <a:avLst/>
          </a:prstGeom>
          <a:solidFill>
            <a:srgbClr val="FF4D8D"/>
          </a:solidFill>
          <a:ln w="12700">
            <a:solidFill>
              <a:srgbClr val="FF4D8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88182" y="3392424"/>
            <a:ext cx="3110789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2.8%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68680" y="4178808"/>
            <a:ext cx="2304288" cy="6309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D (Guide)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288182" y="4288536"/>
            <a:ext cx="3110789" cy="164592"/>
          </a:xfrm>
          <a:prstGeom prst="roundRect">
            <a:avLst/>
          </a:prstGeom>
          <a:solidFill>
            <a:srgbClr val="24314E"/>
          </a:solidFill>
          <a:ln w="12700">
            <a:solidFill>
              <a:srgbClr val="24314E">
                <a:alpha val="20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288182" y="4288536"/>
            <a:ext cx="1914332" cy="164592"/>
          </a:xfrm>
          <a:prstGeom prst="roundRect">
            <a:avLst/>
          </a:prstGeom>
          <a:solidFill>
            <a:srgbClr val="2EE59D"/>
          </a:solidFill>
          <a:ln w="12700">
            <a:solidFill>
              <a:srgbClr val="2EE59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88182" y="4160520"/>
            <a:ext cx="3110789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2.4%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868680" y="4946904"/>
            <a:ext cx="2304288" cy="6309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E (Landing)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288182" y="5056632"/>
            <a:ext cx="3110789" cy="164592"/>
          </a:xfrm>
          <a:prstGeom prst="roundRect">
            <a:avLst/>
          </a:prstGeom>
          <a:solidFill>
            <a:srgbClr val="24314E"/>
          </a:solidFill>
          <a:ln w="12700">
            <a:solidFill>
              <a:srgbClr val="24314E">
                <a:alpha val="20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88182" y="5056632"/>
            <a:ext cx="1675040" cy="164592"/>
          </a:xfrm>
          <a:prstGeom prst="roundRect">
            <a:avLst/>
          </a:prstGeom>
          <a:solidFill>
            <a:srgbClr val="5B8CFF"/>
          </a:solidFill>
          <a:ln w="12700">
            <a:solidFill>
              <a:srgbClr val="5B8C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288182" y="4928616"/>
            <a:ext cx="3110789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2.1%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7269480" y="1097280"/>
            <a:ext cx="4370832" cy="2743200"/>
          </a:xfrm>
          <a:prstGeom prst="roundRect">
            <a:avLst/>
          </a:prstGeom>
          <a:solidFill>
            <a:srgbClr val="10182A"/>
          </a:solidFill>
          <a:ln w="12700">
            <a:solidFill>
              <a:srgbClr val="1B2440"/>
            </a:solidFill>
            <a:prstDash val="solid"/>
          </a:ln>
          <a:effectLst>
            <a:outerShdw sx="100000" sy="100000" kx="0" ky="0" algn="bl" rotWithShape="0" blurRad="38100" dist="19050" dir="2700000">
              <a:srgbClr val="000000">
                <a:alpha val="18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7562088" y="1316736"/>
            <a:ext cx="378561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rapide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7562088" y="1664208"/>
            <a:ext cx="3785616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Repérer les pages à fort trafic mais conversion faible.</a:t>
            </a: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Tester 2 variantes de titre + hero + CTA.</a:t>
            </a: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Ajouter preuves (avis, exemples, captures).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7269480" y="3977640"/>
            <a:ext cx="4370832" cy="2606040"/>
          </a:xfrm>
          <a:prstGeom prst="roundRect">
            <a:avLst/>
          </a:prstGeom>
          <a:solidFill>
            <a:srgbClr val="10182A"/>
          </a:solidFill>
          <a:ln w="12700">
            <a:solidFill>
              <a:srgbClr val="1B244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543800" y="420624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Scorecard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7543800" y="4572000"/>
            <a:ext cx="2834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Vitesse mobile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10424160" y="4572000"/>
            <a:ext cx="1005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EE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7543800" y="4873752"/>
            <a:ext cx="3840480" cy="0"/>
          </a:xfrm>
          <a:prstGeom prst="line">
            <a:avLst/>
          </a:prstGeom>
          <a:noFill/>
          <a:ln w="12700">
            <a:solidFill>
              <a:srgbClr val="1B2440">
                <a:alpha val="6500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543800" y="5029200"/>
            <a:ext cx="2834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CTA principal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10424160" y="5029200"/>
            <a:ext cx="1005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4D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revoir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7543800" y="5330952"/>
            <a:ext cx="3840480" cy="0"/>
          </a:xfrm>
          <a:prstGeom prst="line">
            <a:avLst/>
          </a:prstGeom>
          <a:noFill/>
          <a:ln w="12700">
            <a:solidFill>
              <a:srgbClr val="1B2440">
                <a:alpha val="6500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543800" y="5486400"/>
            <a:ext cx="2834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Preuve sociale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10424160" y="5486400"/>
            <a:ext cx="1005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4D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Faible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7543800" y="5788152"/>
            <a:ext cx="3840480" cy="0"/>
          </a:xfrm>
          <a:prstGeom prst="line">
            <a:avLst/>
          </a:prstGeom>
          <a:noFill/>
          <a:ln w="12700">
            <a:solidFill>
              <a:srgbClr val="1B2440">
                <a:alpha val="6500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7543800" y="5943600"/>
            <a:ext cx="2834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 on-page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10424160" y="5943600"/>
            <a:ext cx="1005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EE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7543800" y="6245352"/>
            <a:ext cx="3840480" cy="0"/>
          </a:xfrm>
          <a:prstGeom prst="line">
            <a:avLst/>
          </a:prstGeom>
          <a:noFill/>
          <a:ln w="12700">
            <a:solidFill>
              <a:srgbClr val="1B2440">
                <a:alpha val="65000"/>
              </a:srgbClr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48640" y="6537960"/>
            <a:ext cx="1109441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lecoursgratuit.com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F1730"/>
          </a:solidFill>
          <a:ln w="12700">
            <a:solidFill>
              <a:srgbClr val="0F173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09728"/>
            <a:ext cx="1109441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Acquisition — mix par canal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365760"/>
            <a:ext cx="110944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Barres empilées + légende (tout est éditable).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1097280"/>
            <a:ext cx="11091672" cy="548640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1B2440"/>
            </a:solidFill>
            <a:prstDash val="solid"/>
          </a:ln>
          <a:effectLst>
            <a:outerShdw sx="100000" sy="100000" kx="0" ky="0" algn="bl" rotWithShape="0" blurRad="38100" dist="22860" dir="2700000">
              <a:srgbClr val="000000">
                <a:alpha val="18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68680" y="1325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du trafic (exemple)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583680" y="1353312"/>
            <a:ext cx="201168" cy="201168"/>
          </a:xfrm>
          <a:prstGeom prst="roundRect">
            <a:avLst/>
          </a:prstGeom>
          <a:solidFill>
            <a:srgbClr val="2EE59D"/>
          </a:solidFill>
          <a:ln w="12700">
            <a:solidFill>
              <a:srgbClr val="2EE59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39712" y="1316736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Organique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818120" y="1353312"/>
            <a:ext cx="201168" cy="201168"/>
          </a:xfrm>
          <a:prstGeom prst="roundRect">
            <a:avLst/>
          </a:prstGeom>
          <a:solidFill>
            <a:srgbClr val="5B8CFF"/>
          </a:solidFill>
          <a:ln w="12700">
            <a:solidFill>
              <a:srgbClr val="5B8C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74152" y="1316736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9052560" y="1353312"/>
            <a:ext cx="201168" cy="201168"/>
          </a:xfrm>
          <a:prstGeom prst="roundRect">
            <a:avLst/>
          </a:prstGeom>
          <a:solidFill>
            <a:srgbClr val="FF4D8D"/>
          </a:solidFill>
          <a:ln w="12700">
            <a:solidFill>
              <a:srgbClr val="FF4D8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308592" y="1316736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10287000" y="1353312"/>
            <a:ext cx="201168" cy="201168"/>
          </a:xfrm>
          <a:prstGeom prst="roundRect">
            <a:avLst/>
          </a:prstGeom>
          <a:solidFill>
            <a:srgbClr val="FFD166"/>
          </a:solidFill>
          <a:ln w="12700">
            <a:solidFill>
              <a:srgbClr val="FFD16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543032" y="1316736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914400" y="194767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M-2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1600200" y="1965960"/>
            <a:ext cx="9829800" cy="384048"/>
          </a:xfrm>
          <a:prstGeom prst="roundRect">
            <a:avLst/>
          </a:prstGeom>
          <a:solidFill>
            <a:srgbClr val="24314E"/>
          </a:solidFill>
          <a:ln w="12700">
            <a:solidFill>
              <a:srgbClr val="24314E">
                <a:alpha val="20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600200" y="1965960"/>
            <a:ext cx="4128516" cy="384048"/>
          </a:xfrm>
          <a:prstGeom prst="roundRect">
            <a:avLst/>
          </a:prstGeom>
          <a:solidFill>
            <a:srgbClr val="2EE59D"/>
          </a:solidFill>
          <a:ln w="12700">
            <a:solidFill>
              <a:srgbClr val="2EE59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728716" y="1965960"/>
            <a:ext cx="2752344" cy="384048"/>
          </a:xfrm>
          <a:prstGeom prst="roundRect">
            <a:avLst/>
          </a:prstGeom>
          <a:solidFill>
            <a:srgbClr val="5B8CFF"/>
          </a:solidFill>
          <a:ln w="12700">
            <a:solidFill>
              <a:srgbClr val="5B8CF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481060" y="1965960"/>
            <a:ext cx="1769364" cy="384048"/>
          </a:xfrm>
          <a:prstGeom prst="roundRect">
            <a:avLst/>
          </a:prstGeom>
          <a:solidFill>
            <a:srgbClr val="FF4D8D"/>
          </a:solidFill>
          <a:ln w="12700">
            <a:solidFill>
              <a:srgbClr val="FF4D8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250424" y="1965960"/>
            <a:ext cx="1179576" cy="384048"/>
          </a:xfrm>
          <a:prstGeom prst="roundRect">
            <a:avLst/>
          </a:prstGeom>
          <a:solidFill>
            <a:srgbClr val="FFD166"/>
          </a:solidFill>
          <a:ln w="12700">
            <a:solidFill>
              <a:srgbClr val="FFD16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14400" y="245059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M-1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1600200" y="2468880"/>
            <a:ext cx="9829800" cy="384048"/>
          </a:xfrm>
          <a:prstGeom prst="roundRect">
            <a:avLst/>
          </a:prstGeom>
          <a:solidFill>
            <a:srgbClr val="24314E"/>
          </a:solidFill>
          <a:ln w="12700">
            <a:solidFill>
              <a:srgbClr val="24314E">
                <a:alpha val="20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600200" y="2468880"/>
            <a:ext cx="4521708" cy="384048"/>
          </a:xfrm>
          <a:prstGeom prst="roundRect">
            <a:avLst/>
          </a:prstGeom>
          <a:solidFill>
            <a:srgbClr val="2EE59D"/>
          </a:solidFill>
          <a:ln w="12700">
            <a:solidFill>
              <a:srgbClr val="2EE59D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121908" y="2468880"/>
            <a:ext cx="2457450" cy="384048"/>
          </a:xfrm>
          <a:prstGeom prst="roundRect">
            <a:avLst/>
          </a:prstGeom>
          <a:solidFill>
            <a:srgbClr val="5B8CFF"/>
          </a:solidFill>
          <a:ln w="12700">
            <a:solidFill>
              <a:srgbClr val="5B8CF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579358" y="2468880"/>
            <a:ext cx="1671066" cy="384048"/>
          </a:xfrm>
          <a:prstGeom prst="roundRect">
            <a:avLst/>
          </a:prstGeom>
          <a:solidFill>
            <a:srgbClr val="FF4D8D"/>
          </a:solidFill>
          <a:ln w="12700">
            <a:solidFill>
              <a:srgbClr val="FF4D8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250424" y="2468880"/>
            <a:ext cx="1179576" cy="384048"/>
          </a:xfrm>
          <a:prstGeom prst="roundRect">
            <a:avLst/>
          </a:prstGeom>
          <a:solidFill>
            <a:srgbClr val="FFD166"/>
          </a:solidFill>
          <a:ln w="12700">
            <a:solidFill>
              <a:srgbClr val="FFD16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14400" y="295351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1600200" y="2971800"/>
            <a:ext cx="9829800" cy="384048"/>
          </a:xfrm>
          <a:prstGeom prst="roundRect">
            <a:avLst/>
          </a:prstGeom>
          <a:solidFill>
            <a:srgbClr val="24314E"/>
          </a:solidFill>
          <a:ln w="12700">
            <a:solidFill>
              <a:srgbClr val="24314E">
                <a:alpha val="20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600200" y="2971800"/>
            <a:ext cx="4914900" cy="384048"/>
          </a:xfrm>
          <a:prstGeom prst="roundRect">
            <a:avLst/>
          </a:prstGeom>
          <a:solidFill>
            <a:srgbClr val="2EE59D"/>
          </a:solidFill>
          <a:ln w="12700">
            <a:solidFill>
              <a:srgbClr val="2EE59D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515100" y="2971800"/>
            <a:ext cx="2162556" cy="384048"/>
          </a:xfrm>
          <a:prstGeom prst="roundRect">
            <a:avLst/>
          </a:prstGeom>
          <a:solidFill>
            <a:srgbClr val="5B8CFF"/>
          </a:solidFill>
          <a:ln w="12700">
            <a:solidFill>
              <a:srgbClr val="5B8CFF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677656" y="2971800"/>
            <a:ext cx="1572768" cy="384048"/>
          </a:xfrm>
          <a:prstGeom prst="roundRect">
            <a:avLst/>
          </a:prstGeom>
          <a:solidFill>
            <a:srgbClr val="FF4D8D"/>
          </a:solidFill>
          <a:ln w="12700">
            <a:solidFill>
              <a:srgbClr val="FF4D8D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250424" y="2971800"/>
            <a:ext cx="1179576" cy="384048"/>
          </a:xfrm>
          <a:prstGeom prst="roundRect">
            <a:avLst/>
          </a:prstGeom>
          <a:solidFill>
            <a:srgbClr val="FFD166"/>
          </a:solidFill>
          <a:ln w="12700">
            <a:solidFill>
              <a:srgbClr val="FFD166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68680" y="3657600"/>
            <a:ext cx="10771632" cy="2743200"/>
          </a:xfrm>
          <a:prstGeom prst="roundRect">
            <a:avLst/>
          </a:prstGeom>
          <a:solidFill>
            <a:srgbClr val="0F1730"/>
          </a:solidFill>
          <a:ln w="12700">
            <a:solidFill>
              <a:srgbClr val="1B2440"/>
            </a:solidFill>
            <a:prstDash val="solid"/>
          </a:ln>
          <a:effectLst>
            <a:outerShdw sx="100000" sy="100000" kx="0" ky="0" algn="bl" rotWithShape="0" blurRad="38100" dist="19050" dir="2700000">
              <a:srgbClr val="000000">
                <a:alpha val="18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1161288" y="3877056"/>
            <a:ext cx="1018641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Idées d’analyse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1161288" y="4224528"/>
            <a:ext cx="10186416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Si le paid baisse, vérifier : budget, fréquence, créas, pages d’atterrissage.</a:t>
            </a: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Si le social progresse, isoler le contenu “top share” et en produire des variantes.</a:t>
            </a: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Si l’email stagne, travailler la segmentation et la relance (J+1 / J+7).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548640" y="6537960"/>
            <a:ext cx="1109441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lecoursgratuit.com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F1730"/>
          </a:solidFill>
          <a:ln w="12700">
            <a:solidFill>
              <a:srgbClr val="0F173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09728"/>
            <a:ext cx="1109441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Évolution — volume et qualité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365760"/>
            <a:ext cx="110944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Graphique éditable (données PowerPoint).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1097280"/>
            <a:ext cx="7315200" cy="548640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1B2440"/>
            </a:solidFill>
            <a:prstDash val="solid"/>
          </a:ln>
          <a:effectLst>
            <a:outerShdw sx="100000" sy="100000" kx="0" ky="0" algn="bl" rotWithShape="0" blurRad="38100" dist="22860" dir="2700000">
              <a:srgbClr val="000000">
                <a:alpha val="18000"/>
              </a:srgbClr>
            </a:outerShdw>
          </a:effectLst>
        </p:spPr>
      </p:sp>
      <p:graphicFrame>
        <p:nvGraphicFramePr>
          <p:cNvPr id="7" name="Chart 0" descr=""/>
          <p:cNvGraphicFramePr/>
          <p:nvPr/>
        </p:nvGraphicFramePr>
        <p:xfrm>
          <a:off x="868680" y="1417320"/>
          <a:ext cx="6675120" cy="4663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Shape 5"/>
          <p:cNvSpPr/>
          <p:nvPr/>
        </p:nvSpPr>
        <p:spPr>
          <a:xfrm>
            <a:off x="8092440" y="1097280"/>
            <a:ext cx="3547872" cy="5486400"/>
          </a:xfrm>
          <a:prstGeom prst="roundRect">
            <a:avLst/>
          </a:prstGeom>
          <a:solidFill>
            <a:srgbClr val="10182A"/>
          </a:solidFill>
          <a:ln w="12700">
            <a:solidFill>
              <a:srgbClr val="1B2440"/>
            </a:solidFill>
            <a:prstDash val="solid"/>
          </a:ln>
          <a:effectLst>
            <a:outerShdw sx="100000" sy="100000" kx="0" ky="0" algn="bl" rotWithShape="0" blurRad="38100" dist="19050" dir="2700000">
              <a:srgbClr val="000000">
                <a:alpha val="18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8385048" y="1316736"/>
            <a:ext cx="296265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Commentaires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385048" y="1664208"/>
            <a:ext cx="2962656" cy="4709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Noter les ruptures de tendance (campagne, SEO, bug, saisonnalité).</a:t>
            </a: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Ajouter 1 annotation par événement (lancement, newsletter, MAJ).</a:t>
            </a: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Comparer le volume (sessions) et la qualité (leads).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48640" y="6537960"/>
            <a:ext cx="1109441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lecoursgratuit.com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F1730"/>
          </a:solidFill>
          <a:ln w="12700">
            <a:solidFill>
              <a:srgbClr val="0F173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09728"/>
            <a:ext cx="1109441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d’action — Roadmap (4 semaines)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365760"/>
            <a:ext cx="110944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editable : remplacer les actions, dates, owners.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1097280"/>
            <a:ext cx="11091672" cy="548640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1B2440"/>
            </a:solidFill>
            <a:prstDash val="solid"/>
          </a:ln>
          <a:effectLst>
            <a:outerShdw sx="100000" sy="100000" kx="0" ky="0" algn="bl" rotWithShape="0" blurRad="38100" dist="22860" dir="2700000">
              <a:srgbClr val="000000">
                <a:alpha val="1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097280" y="2926080"/>
            <a:ext cx="7955280" cy="0"/>
          </a:xfrm>
          <a:prstGeom prst="line">
            <a:avLst/>
          </a:prstGeom>
          <a:noFill/>
          <a:ln w="38100">
            <a:solidFill>
              <a:srgbClr val="24314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96112" y="2724912"/>
            <a:ext cx="402336" cy="402336"/>
          </a:xfrm>
          <a:prstGeom prst="ellipse">
            <a:avLst/>
          </a:prstGeom>
          <a:solidFill>
            <a:srgbClr val="5B8CFF"/>
          </a:solidFill>
          <a:ln w="12700">
            <a:solidFill>
              <a:srgbClr val="5B8C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05740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S1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-45720" y="3246120"/>
            <a:ext cx="2286000" cy="1508760"/>
          </a:xfrm>
          <a:prstGeom prst="roundRect">
            <a:avLst/>
          </a:prstGeom>
          <a:solidFill>
            <a:srgbClr val="0F1730"/>
          </a:solidFill>
          <a:ln w="12700">
            <a:solidFill>
              <a:srgbClr val="1B244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7160" y="342900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pages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7160" y="388620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SEO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547872" y="2724912"/>
            <a:ext cx="402336" cy="402336"/>
          </a:xfrm>
          <a:prstGeom prst="ellipse">
            <a:avLst/>
          </a:prstGeom>
          <a:solidFill>
            <a:srgbClr val="2EE59D"/>
          </a:solidFill>
          <a:ln w="12700">
            <a:solidFill>
              <a:srgbClr val="2EE59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383280" y="205740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S2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606040" y="3246120"/>
            <a:ext cx="2286000" cy="1508760"/>
          </a:xfrm>
          <a:prstGeom prst="roundRect">
            <a:avLst/>
          </a:prstGeom>
          <a:solidFill>
            <a:srgbClr val="0F1730"/>
          </a:solidFill>
          <a:ln w="12700">
            <a:solidFill>
              <a:srgbClr val="1B244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88920" y="342900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A/B test CTA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2788920" y="388620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CRO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199632" y="2724912"/>
            <a:ext cx="402336" cy="402336"/>
          </a:xfrm>
          <a:prstGeom prst="ellipse">
            <a:avLst/>
          </a:prstGeom>
          <a:solidFill>
            <a:srgbClr val="FF4D8D"/>
          </a:solidFill>
          <a:ln w="12700">
            <a:solidFill>
              <a:srgbClr val="FF4D8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035040" y="205740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S3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257800" y="3246120"/>
            <a:ext cx="2286000" cy="1508760"/>
          </a:xfrm>
          <a:prstGeom prst="roundRect">
            <a:avLst/>
          </a:prstGeom>
          <a:solidFill>
            <a:srgbClr val="0F1730"/>
          </a:solidFill>
          <a:ln w="12700">
            <a:solidFill>
              <a:srgbClr val="1B244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40680" y="342900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Nurturing email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440680" y="388620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CRM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8851392" y="2724912"/>
            <a:ext cx="402336" cy="402336"/>
          </a:xfrm>
          <a:prstGeom prst="ellipse">
            <a:avLst/>
          </a:prstGeom>
          <a:solidFill>
            <a:srgbClr val="FFD166"/>
          </a:solidFill>
          <a:ln w="12700">
            <a:solidFill>
              <a:srgbClr val="FFD16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686800" y="205740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S4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7909560" y="3246120"/>
            <a:ext cx="2286000" cy="1508760"/>
          </a:xfrm>
          <a:prstGeom prst="roundRect">
            <a:avLst/>
          </a:prstGeom>
          <a:solidFill>
            <a:srgbClr val="0F1730"/>
          </a:solidFill>
          <a:ln w="12700">
            <a:solidFill>
              <a:srgbClr val="1B244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092440" y="342900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Bundle offres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092440" y="388620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Sales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868680" y="1417320"/>
            <a:ext cx="10771632" cy="1143000"/>
          </a:xfrm>
          <a:prstGeom prst="roundRect">
            <a:avLst/>
          </a:prstGeom>
          <a:solidFill>
            <a:srgbClr val="10182A"/>
          </a:solidFill>
          <a:ln w="12700">
            <a:solidFill>
              <a:srgbClr val="1B2440"/>
            </a:solidFill>
            <a:prstDash val="solid"/>
          </a:ln>
          <a:effectLst>
            <a:outerShdw sx="100000" sy="100000" kx="0" ky="0" algn="bl" rotWithShape="0" blurRad="38100" dist="19050" dir="2700000">
              <a:srgbClr val="000000">
                <a:alpha val="18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1161288" y="1636776"/>
            <a:ext cx="1018641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Conseil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1161288" y="1984248"/>
            <a:ext cx="101864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Limiter à 3–5 actions. Donner un owner + un livrable par semaine.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548640" y="6537960"/>
            <a:ext cx="1109441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lecoursgratuit.com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F1730"/>
          </a:solidFill>
          <a:ln w="12700">
            <a:solidFill>
              <a:srgbClr val="0F173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09728"/>
            <a:ext cx="1109441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Risques &amp; opportunités — matrice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365760"/>
            <a:ext cx="110944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Outil simple pour prioriser : impact × effort.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1097280"/>
            <a:ext cx="7452360" cy="548640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1B2440"/>
            </a:solidFill>
            <a:prstDash val="solid"/>
          </a:ln>
          <a:effectLst>
            <a:outerShdw sx="100000" sy="100000" kx="0" ky="0" algn="bl" rotWithShape="0" blurRad="38100" dist="22860" dir="2700000">
              <a:srgbClr val="000000">
                <a:alpha val="1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005840" y="1508760"/>
            <a:ext cx="3268980" cy="2331720"/>
          </a:xfrm>
          <a:prstGeom prst="rect">
            <a:avLst/>
          </a:prstGeom>
          <a:solidFill>
            <a:srgbClr val="0F2D24"/>
          </a:solidFill>
          <a:ln w="12700">
            <a:solidFill>
              <a:srgbClr val="1B2440">
                <a:alpha val="6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274820" y="1508760"/>
            <a:ext cx="3268980" cy="2331720"/>
          </a:xfrm>
          <a:prstGeom prst="rect">
            <a:avLst/>
          </a:prstGeom>
          <a:solidFill>
            <a:srgbClr val="0F1730"/>
          </a:solidFill>
          <a:ln w="12700">
            <a:solidFill>
              <a:srgbClr val="1B2440">
                <a:alpha val="6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05840" y="3840480"/>
            <a:ext cx="3268980" cy="2331720"/>
          </a:xfrm>
          <a:prstGeom prst="rect">
            <a:avLst/>
          </a:prstGeom>
          <a:solidFill>
            <a:srgbClr val="2B0F1B"/>
          </a:solidFill>
          <a:ln w="12700">
            <a:solidFill>
              <a:srgbClr val="1B2440">
                <a:alpha val="6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274820" y="3840480"/>
            <a:ext cx="3268980" cy="2331720"/>
          </a:xfrm>
          <a:prstGeom prst="rect">
            <a:avLst/>
          </a:prstGeom>
          <a:solidFill>
            <a:srgbClr val="10182A"/>
          </a:solidFill>
          <a:ln w="12700">
            <a:solidFill>
              <a:srgbClr val="1B2440">
                <a:alpha val="65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05840" y="1188720"/>
            <a:ext cx="6537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005840" y="6217920"/>
            <a:ext cx="6537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Effort →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1234440" y="1737360"/>
            <a:ext cx="1965960" cy="1097280"/>
          </a:xfrm>
          <a:prstGeom prst="roundRect">
            <a:avLst/>
          </a:prstGeom>
          <a:solidFill>
            <a:srgbClr val="2EE59D">
              <a:alpha val="85000"/>
            </a:srgbClr>
          </a:solidFill>
          <a:ln w="12700">
            <a:solidFill>
              <a:srgbClr val="2EE59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371600" y="1847088"/>
            <a:ext cx="16916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win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Optimiser CTA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26280" y="2011680"/>
            <a:ext cx="1965960" cy="1097280"/>
          </a:xfrm>
          <a:prstGeom prst="roundRect">
            <a:avLst/>
          </a:prstGeom>
          <a:solidFill>
            <a:srgbClr val="5B8CFF">
              <a:alpha val="85000"/>
            </a:srgbClr>
          </a:solidFill>
          <a:ln w="12700">
            <a:solidFill>
              <a:srgbClr val="5B8C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63440" y="2121408"/>
            <a:ext cx="16916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Refonte landing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1508760" y="4297680"/>
            <a:ext cx="1965960" cy="1097280"/>
          </a:xfrm>
          <a:prstGeom prst="roundRect">
            <a:avLst/>
          </a:prstGeom>
          <a:solidFill>
            <a:srgbClr val="FF4D8D">
              <a:alpha val="85000"/>
            </a:srgbClr>
          </a:solidFill>
          <a:ln w="12700">
            <a:solidFill>
              <a:srgbClr val="FF4D8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645920" y="4407408"/>
            <a:ext cx="16916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surveiller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Baisse SEO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09160" y="4572000"/>
            <a:ext cx="1965960" cy="1097280"/>
          </a:xfrm>
          <a:prstGeom prst="roundRect">
            <a:avLst/>
          </a:prstGeom>
          <a:solidFill>
            <a:srgbClr val="FFD166">
              <a:alpha val="85000"/>
            </a:srgbClr>
          </a:solidFill>
          <a:ln w="12700">
            <a:solidFill>
              <a:srgbClr val="FFD16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46320" y="4681728"/>
            <a:ext cx="16916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Later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Nouveaux canaux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8183880" y="1097280"/>
            <a:ext cx="3456432" cy="5486400"/>
          </a:xfrm>
          <a:prstGeom prst="roundRect">
            <a:avLst/>
          </a:prstGeom>
          <a:solidFill>
            <a:srgbClr val="10182A"/>
          </a:solidFill>
          <a:ln w="12700">
            <a:solidFill>
              <a:srgbClr val="1B2440"/>
            </a:solidFill>
            <a:prstDash val="solid"/>
          </a:ln>
          <a:effectLst>
            <a:outerShdw sx="100000" sy="100000" kx="0" ky="0" algn="bl" rotWithShape="0" blurRad="38100" dist="19050" dir="2700000">
              <a:srgbClr val="000000">
                <a:alpha val="18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8476488" y="1316736"/>
            <a:ext cx="287121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l’utiliser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476488" y="1664208"/>
            <a:ext cx="2871216" cy="4709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Lister 6–10 sujets maximum.</a:t>
            </a: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Évaluer impact (business) et effort (temps/tech).</a:t>
            </a: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Décider : Quick wins en priorité, puis projets.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48640" y="6537960"/>
            <a:ext cx="1109441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8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lecoursgratuit.com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lecoursgratuit.com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Template PowerPoint — Chiffres clés (Tech Dark)</dc:subject>
  <dc:creator>lecoursgratuit.com</dc:creator>
  <cp:lastModifiedBy>lecoursgratuit.com</cp:lastModifiedBy>
  <cp:revision>1</cp:revision>
  <dcterms:created xsi:type="dcterms:W3CDTF">2025-12-19T06:11:03Z</dcterms:created>
  <dcterms:modified xsi:type="dcterms:W3CDTF">2025-12-19T06:11:03Z</dcterms:modified>
</cp:coreProperties>
</file>