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Organique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1B29A"/>
              </a:solidFill>
              <a:effectLst/>
            </c:spPr>
          </c:dPt>
          <c:dPt>
            <c:idx val="1"/>
            <c:bubble3D val="0"/>
            <c:spPr>
              <a:solidFill>
                <a:srgbClr val="F2C94C"/>
              </a:solidFill>
              <a:effectLst/>
            </c:spPr>
          </c:dPt>
          <c:dPt>
            <c:idx val="2"/>
            <c:bubble3D val="0"/>
            <c:spPr>
              <a:solidFill>
                <a:srgbClr val="E07A5F"/>
              </a:solidFill>
              <a:effectLst/>
            </c:spPr>
          </c:dPt>
          <c:dPt>
            <c:idx val="3"/>
            <c:bubble3D val="0"/>
            <c:spPr>
              <a:solidFill>
                <a:srgbClr val="A8DAD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Organique</c:v>
                </c:pt>
                <c:pt idx="1">
                  <c:v>Email</c:v>
                </c:pt>
                <c:pt idx="2">
                  <c:v>Paid</c:v>
                </c:pt>
                <c:pt idx="3">
                  <c:v>Social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52</c:v>
                </c:pt>
                <c:pt idx="1">
                  <c:v>18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firstSliceAng val="0"/>
        <c:holeSize val="65"/>
      </c:doughnut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2.xm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 w="12700">
            <a:solidFill>
              <a:srgbClr val="FAF7F2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120640"/>
            <a:ext cx="12191695" cy="17373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731520"/>
            <a:ext cx="466344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2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804672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 • CHIFFRES CLÉS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13716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Tableau de bord</a:t>
            </a:r>
            <a:endParaRPr lang="en-US" sz="5600" dirty="0"/>
          </a:p>
        </p:txBody>
      </p:sp>
      <p:sp>
        <p:nvSpPr>
          <p:cNvPr id="7" name="Text 4"/>
          <p:cNvSpPr/>
          <p:nvPr/>
        </p:nvSpPr>
        <p:spPr>
          <a:xfrm>
            <a:off x="548640" y="2057400"/>
            <a:ext cx="9875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claire • visuels simples • slides 100% éditables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452360" y="2743200"/>
            <a:ext cx="420624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4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772400" y="30632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Période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772400" y="3310128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 AAAA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7772400" y="39319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772400" y="41605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• Marketing • Ops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772400" y="46177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Message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772400" y="48463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3 priorités du mois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 w="12700">
            <a:solidFill>
              <a:srgbClr val="FAF7F2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120640"/>
            <a:ext cx="12191695" cy="17373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594360"/>
            <a:ext cx="11094415" cy="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2286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en 1 minute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48640" y="640080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slide “exécutive” : chiffre principal + 3 faits + 1 recommandation.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48640" y="1280160"/>
            <a:ext cx="5029200" cy="4937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4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164592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14400" y="2377440"/>
            <a:ext cx="4297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€ 41 900</a:t>
            </a:r>
            <a:endParaRPr lang="en-US" sz="5200" dirty="0"/>
          </a:p>
        </p:txBody>
      </p:sp>
      <p:sp>
        <p:nvSpPr>
          <p:cNvPr id="10" name="Shape 7"/>
          <p:cNvSpPr/>
          <p:nvPr/>
        </p:nvSpPr>
        <p:spPr>
          <a:xfrm>
            <a:off x="914400" y="3429000"/>
            <a:ext cx="2011680" cy="384048"/>
          </a:xfrm>
          <a:prstGeom prst="roundRect">
            <a:avLst/>
          </a:prstGeom>
          <a:solidFill>
            <a:srgbClr val="EAF5EC"/>
          </a:solidFill>
          <a:ln w="12700">
            <a:solidFill>
              <a:srgbClr val="CFE6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349300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+15% vs M-1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914400" y="3977640"/>
            <a:ext cx="42976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Commentaire (1 phrase)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hausse portée par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bundles et la hausse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taux de conversion.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852160" y="1280160"/>
            <a:ext cx="5788152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1750" dist="15240" dir="270000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144768" y="1600200"/>
            <a:ext cx="164592" cy="777240"/>
          </a:xfrm>
          <a:prstGeom prst="round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46520" y="150876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Trafic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446520" y="17830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128k</a:t>
            </a:r>
            <a:endParaRPr lang="en-US" sz="3000" dirty="0"/>
          </a:p>
        </p:txBody>
      </p:sp>
      <p:sp>
        <p:nvSpPr>
          <p:cNvPr id="17" name="Shape 14"/>
          <p:cNvSpPr/>
          <p:nvPr/>
        </p:nvSpPr>
        <p:spPr>
          <a:xfrm>
            <a:off x="10177272" y="1755648"/>
            <a:ext cx="1143000" cy="384048"/>
          </a:xfrm>
          <a:prstGeom prst="roundRect">
            <a:avLst/>
          </a:prstGeom>
          <a:solidFill>
            <a:srgbClr val="EAF5EC"/>
          </a:solidFill>
          <a:ln w="12700">
            <a:solidFill>
              <a:srgbClr val="CFE6D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177272" y="1828800"/>
            <a:ext cx="1143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+12%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852160" y="3017520"/>
            <a:ext cx="5788152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1750" dist="15240" dir="2700000">
              <a:srgbClr val="00000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144768" y="3337560"/>
            <a:ext cx="164592" cy="777240"/>
          </a:xfrm>
          <a:prstGeom prst="roundRect">
            <a:avLst/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46520" y="324612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446520" y="35204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3 240</a:t>
            </a:r>
            <a:endParaRPr lang="en-US" sz="3000" dirty="0"/>
          </a:p>
        </p:txBody>
      </p:sp>
      <p:sp>
        <p:nvSpPr>
          <p:cNvPr id="23" name="Shape 20"/>
          <p:cNvSpPr/>
          <p:nvPr/>
        </p:nvSpPr>
        <p:spPr>
          <a:xfrm>
            <a:off x="10177272" y="3493008"/>
            <a:ext cx="1143000" cy="384048"/>
          </a:xfrm>
          <a:prstGeom prst="roundRect">
            <a:avLst/>
          </a:prstGeom>
          <a:solidFill>
            <a:srgbClr val="EAF5EC"/>
          </a:solidFill>
          <a:ln w="12700">
            <a:solidFill>
              <a:srgbClr val="CFE6D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177272" y="3566160"/>
            <a:ext cx="1143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+8%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852160" y="4754880"/>
            <a:ext cx="5788152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1750" dist="15240" dir="2700000">
              <a:srgbClr val="000000">
                <a:alpha val="10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144768" y="5074920"/>
            <a:ext cx="164592" cy="777240"/>
          </a:xfrm>
          <a:prstGeom prst="roundRect">
            <a:avLst/>
          </a:prstGeom>
          <a:solidFill>
            <a:srgbClr val="E07A5F"/>
          </a:solidFill>
          <a:ln w="12700">
            <a:solidFill>
              <a:srgbClr val="E07A5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46520" y="498348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6446520" y="525780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2,6%</a:t>
            </a:r>
            <a:endParaRPr lang="en-US" sz="3000" dirty="0"/>
          </a:p>
        </p:txBody>
      </p:sp>
      <p:sp>
        <p:nvSpPr>
          <p:cNvPr id="29" name="Shape 26"/>
          <p:cNvSpPr/>
          <p:nvPr/>
        </p:nvSpPr>
        <p:spPr>
          <a:xfrm>
            <a:off x="10177272" y="5230368"/>
            <a:ext cx="1143000" cy="384048"/>
          </a:xfrm>
          <a:prstGeom prst="roundRect">
            <a:avLst/>
          </a:prstGeom>
          <a:solidFill>
            <a:srgbClr val="FBE9E7"/>
          </a:solidFill>
          <a:ln w="12700">
            <a:solidFill>
              <a:srgbClr val="F3C7C2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177272" y="5303520"/>
            <a:ext cx="1143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-0,3%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5852160" y="5486400"/>
            <a:ext cx="5788152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172200" y="56235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Recommandation :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8092440" y="5623560"/>
            <a:ext cx="3429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Renforcer la page B (hero + preuves) et lancer 1 A/B test sur le CTA.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 w="12700">
            <a:solidFill>
              <a:srgbClr val="FAF7F2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120640"/>
            <a:ext cx="12191695" cy="17373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594360"/>
            <a:ext cx="11094415" cy="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2286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Objectifs &amp; allocation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48640" y="640080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slide mixte : progression + répartition (chart PowerPoint).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48640" y="1280160"/>
            <a:ext cx="5669280" cy="4937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4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60120" y="16459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CA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60120" y="19659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Cible : € 58 000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960120" y="2514600"/>
            <a:ext cx="4846320" cy="274320"/>
          </a:xfrm>
          <a:prstGeom prst="roundRect">
            <a:avLst/>
          </a:prstGeom>
          <a:solidFill>
            <a:srgbClr val="EEE7DE"/>
          </a:solidFill>
          <a:ln w="12700">
            <a:solidFill>
              <a:srgbClr val="EEE7D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2514600"/>
            <a:ext cx="3489350" cy="274320"/>
          </a:xfrm>
          <a:prstGeom prst="roundRect">
            <a:avLst/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60120" y="285292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72%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60120" y="3383280"/>
            <a:ext cx="48463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 (modèle)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Ajuster la cible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Ajouter 1–2 commentaires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Lier l’action au KPI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492240" y="1280160"/>
            <a:ext cx="5148072" cy="4937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4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6858000" y="1645920"/>
            <a:ext cx="448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 des leads</a:t>
            </a:r>
            <a:endParaRPr lang="en-US" sz="1600" dirty="0"/>
          </a:p>
        </p:txBody>
      </p:sp>
      <p:graphicFrame>
        <p:nvGraphicFramePr>
          <p:cNvPr id="16" name="Chart 0" descr=""/>
          <p:cNvGraphicFramePr/>
          <p:nvPr/>
        </p:nvGraphicFramePr>
        <p:xfrm>
          <a:off x="6903720" y="2011680"/>
          <a:ext cx="420624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Text 13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 w="12700">
            <a:solidFill>
              <a:srgbClr val="FAF7F2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120640"/>
            <a:ext cx="12191695" cy="17373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594360"/>
            <a:ext cx="11094415" cy="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2286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Comparatif M / M-1 / M-12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48640" y="640080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simple pour dire “où on gagne / où on perd”.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48640" y="1234440"/>
            <a:ext cx="11091672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6510" dir="2700000">
              <a:srgbClr val="000000">
                <a:alpha val="12000"/>
              </a:srgbClr>
            </a:outerShdw>
          </a:effectLst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68680" y="1645920"/>
          <a:ext cx="10469880" cy="4480560"/>
        </p:xfrm>
        <a:graphic>
          <a:graphicData uri="http://schemas.openxmlformats.org/drawingml/2006/table">
            <a:tbl>
              <a:tblPr/>
              <a:tblGrid>
                <a:gridCol w="2011680"/>
                <a:gridCol w="1234440"/>
                <a:gridCol w="1234440"/>
                <a:gridCol w="1234440"/>
                <a:gridCol w="4754880"/>
              </a:tblGrid>
              <a:tr h="746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M-1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M-12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Commentaire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A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Sessions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128 450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114 800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98 200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Saisonnalité + SEO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3 240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2 990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2 740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 nurturing efficace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Conversion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Tester page de capture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€ 41 900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€ 36 300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€ 29 700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Panier moyen en hausse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5160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Support plus réactif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 w="12700">
            <a:solidFill>
              <a:srgbClr val="FAF7F2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120640"/>
            <a:ext cx="12191695" cy="17373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594360"/>
            <a:ext cx="11094415" cy="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2286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Storyline — ce que racontent les chiffres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48640" y="640080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blocs narratifs : “Cause → Effet → Décision”.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3423818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051560" y="1965960"/>
            <a:ext cx="256032" cy="256032"/>
          </a:xfrm>
          <a:prstGeom prst="round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17320" y="1892808"/>
            <a:ext cx="223509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51560" y="2560320"/>
            <a:ext cx="2417978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hausse du SEO sur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pages “modèles Word”.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051560" y="5120640"/>
            <a:ext cx="2417978" cy="502920"/>
          </a:xfrm>
          <a:prstGeom prst="roundRect">
            <a:avLst/>
          </a:prstGeom>
          <a:solidFill>
            <a:srgbClr val="F6F1EA"/>
          </a:solidFill>
          <a:ln w="12700">
            <a:solidFill>
              <a:srgbClr val="F6F1E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51560" y="5212080"/>
            <a:ext cx="241797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personnaliser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383938" y="1463040"/>
            <a:ext cx="3423818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886858" y="1965960"/>
            <a:ext cx="256032" cy="256032"/>
          </a:xfrm>
          <a:prstGeom prst="roundRect">
            <a:avLst/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252618" y="1892808"/>
            <a:ext cx="223509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Effet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886858" y="2560320"/>
            <a:ext cx="2417978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plus de sessions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plus de leads qualifiés.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886858" y="5120640"/>
            <a:ext cx="2417978" cy="502920"/>
          </a:xfrm>
          <a:prstGeom prst="roundRect">
            <a:avLst/>
          </a:prstGeom>
          <a:solidFill>
            <a:srgbClr val="F6F1EA"/>
          </a:solidFill>
          <a:ln w="12700">
            <a:solidFill>
              <a:srgbClr val="F6F1E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886858" y="5212080"/>
            <a:ext cx="241797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personnaliser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8219237" y="1463040"/>
            <a:ext cx="3423818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722157" y="1965960"/>
            <a:ext cx="256032" cy="256032"/>
          </a:xfrm>
          <a:prstGeom prst="roundRect">
            <a:avLst/>
          </a:prstGeom>
          <a:solidFill>
            <a:srgbClr val="E07A5F"/>
          </a:solidFill>
          <a:ln w="12700">
            <a:solidFill>
              <a:srgbClr val="E07A5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087917" y="1892808"/>
            <a:ext cx="223509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Décision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8722157" y="2560320"/>
            <a:ext cx="2417978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doubler le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contenu satellite + A/B test.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8722157" y="5120640"/>
            <a:ext cx="2417978" cy="502920"/>
          </a:xfrm>
          <a:prstGeom prst="roundRect">
            <a:avLst/>
          </a:prstGeom>
          <a:solidFill>
            <a:srgbClr val="F6F1EA"/>
          </a:solidFill>
          <a:ln w="12700">
            <a:solidFill>
              <a:srgbClr val="F6F1E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722157" y="5212080"/>
            <a:ext cx="241797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personnaliser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116476" y="3520440"/>
            <a:ext cx="502920" cy="320040"/>
          </a:xfrm>
          <a:prstGeom prst="rightArrow">
            <a:avLst/>
          </a:prstGeom>
          <a:solidFill>
            <a:srgbClr val="D9D2C7"/>
          </a:solidFill>
          <a:ln w="12700">
            <a:solidFill>
              <a:srgbClr val="D9D2C7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951775" y="3520440"/>
            <a:ext cx="502920" cy="320040"/>
          </a:xfrm>
          <a:prstGeom prst="rightArrow">
            <a:avLst/>
          </a:prstGeom>
          <a:solidFill>
            <a:srgbClr val="D9D2C7"/>
          </a:solidFill>
          <a:ln w="12700">
            <a:solidFill>
              <a:srgbClr val="D9D2C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 w="12700">
            <a:solidFill>
              <a:srgbClr val="FAF7F2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120640"/>
            <a:ext cx="12191695" cy="17373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594360"/>
            <a:ext cx="11094415" cy="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2286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Prochaines étapes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48640" y="640080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 en 5 items, style “to-do” propre.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48640" y="1234440"/>
            <a:ext cx="11091672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60120" y="1737360"/>
            <a:ext cx="104698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43000" y="1938528"/>
            <a:ext cx="256032" cy="256032"/>
          </a:xfrm>
          <a:prstGeom prst="roundRect">
            <a:avLst/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08760" y="1883664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Optimiser les 3 pages top trafic (hero + CTA + preuves).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960120" y="2560320"/>
            <a:ext cx="104698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43000" y="2761488"/>
            <a:ext cx="256032" cy="256032"/>
          </a:xfrm>
          <a:prstGeom prst="roundRect">
            <a:avLst/>
          </a:prstGeom>
          <a:solidFill>
            <a:srgbClr val="A8DADC"/>
          </a:solidFill>
          <a:ln w="12700">
            <a:solidFill>
              <a:srgbClr val="A8DA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508760" y="2706624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10 contenus satellites autour des requêtes “modèle + métier”.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960120" y="3383280"/>
            <a:ext cx="104698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143000" y="3584448"/>
            <a:ext cx="256032" cy="256032"/>
          </a:xfrm>
          <a:prstGeom prst="roundRect">
            <a:avLst/>
          </a:prstGeom>
          <a:solidFill>
            <a:srgbClr val="F2C94C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508760" y="3529584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Mettre en place une séquence email (J+1 / J+7 / J+21).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960120" y="4206240"/>
            <a:ext cx="104698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143000" y="4407408"/>
            <a:ext cx="256032" cy="256032"/>
          </a:xfrm>
          <a:prstGeom prst="roundRect">
            <a:avLst/>
          </a:prstGeom>
          <a:solidFill>
            <a:srgbClr val="E07A5F"/>
          </a:solidFill>
          <a:ln w="12700">
            <a:solidFill>
              <a:srgbClr val="E07A5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508760" y="4352544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Tester 2 offres (bundle / abonnement) sur la page de conversion.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960120" y="5029200"/>
            <a:ext cx="104698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0D6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143000" y="5230368"/>
            <a:ext cx="256032" cy="256032"/>
          </a:xfrm>
          <a:prstGeom prst="roundRect">
            <a:avLst/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508760" y="5175504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Suivre hebdo : conversion, vitesse mobile, pages en baisse.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960120" y="5989320"/>
            <a:ext cx="10469880" cy="457200"/>
          </a:xfrm>
          <a:prstGeom prst="roundRect">
            <a:avLst/>
          </a:prstGeom>
          <a:solidFill>
            <a:srgbClr val="F6F1EA"/>
          </a:solidFill>
          <a:ln w="12700">
            <a:solidFill>
              <a:srgbClr val="F6F1E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60120" y="6053328"/>
            <a:ext cx="10469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éditable — remplacer les contenus, adapter la charte, exporter en PDF si besoin.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lecoursgratuit.com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Template PowerPoint — Chiffres clés (Pastel Editorial)</dc:subject>
  <dc:creator>lecoursgratuit.com</dc:creator>
  <cp:lastModifiedBy>lecoursgratuit.com</cp:lastModifiedBy>
  <cp:revision>1</cp:revision>
  <dcterms:created xsi:type="dcterms:W3CDTF">2025-12-19T06:11:03Z</dcterms:created>
  <dcterms:modified xsi:type="dcterms:W3CDTF">2025-12-19T06:11:03Z</dcterms:modified>
</cp:coreProperties>
</file>