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Leads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48</c:v>
                </c:pt>
                <c:pt idx="1">
                  <c:v>55</c:v>
                </c:pt>
                <c:pt idx="2">
                  <c:v>62</c:v>
                </c:pt>
                <c:pt idx="3">
                  <c:v>49</c:v>
                </c:pt>
                <c:pt idx="4">
                  <c:v>58</c:v>
                </c:pt>
                <c:pt idx="5">
                  <c:v>66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Mandats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-548640" y="640080"/>
            <a:ext cx="5943600" cy="5669280"/>
          </a:xfrm>
          <a:prstGeom prst="round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400" b="1">
                <a:solidFill>
                  <a:srgbClr val="E5E7EB"/>
                </a:solidFill>
              </a:rPr>
              <a:t>SWOT – Agence immobilière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423160"/>
            <a:ext cx="7772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0">
                <a:solidFill>
                  <a:srgbClr val="9CA3AF"/>
                </a:solidFill>
              </a:rPr>
              <a:t>Modèle éditable + automatisable (JSON → PPTX)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48495" y="1097280"/>
            <a:ext cx="2011680" cy="109728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9CA3AF"/>
                </a:solidFill>
              </a:rPr>
              <a:t>LOGO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6035040"/>
            <a:ext cx="1045433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9CA3AF"/>
                </a:solidFill>
              </a:rPr>
              <a:t>Agence : [Nom]  •  Ville : [Ville]  •  Date : [JJ/MM/AAAA]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0A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E5E7EB"/>
                </a:solidFill>
              </a:rPr>
              <a:t>Contexte &amp; objectifs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9CA3AF"/>
                </a:solidFill>
              </a:rPr>
              <a:t>Pourquoi fait-on cette SWOT et comment l’utiliser ensuite 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60A5FA"/>
                </a:solidFill>
              </a:rPr>
              <a:t>SWOT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10820095" cy="4480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920240"/>
            <a:ext cx="101800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E5E7EB"/>
                </a:solidFill>
              </a:rPr>
              <a:t>À compléter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377440"/>
            <a:ext cx="10180015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Marché local : niveau de tension (prix / délais / demande), segments dominants (résidentiel, luxe, investissement, location).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Objectif principal : augmenter les mandats exclusifs, améliorer le taux de transformation leads → visites → offres.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Périmètre : équipe commerciale + marketing + gestion locative (si applicable).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Horizon : 90 jours pour les actions rapides, 6–12 mois pour les chantiers structurants.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" y="6080760"/>
            <a:ext cx="2011680" cy="320040"/>
          </a:xfrm>
          <a:prstGeom prst="roundRect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E5E7EB"/>
                </a:solidFill>
              </a:rPr>
              <a:t>Astuce : gardez 5 points max par quadrant pour rester actionnable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0A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E5E7EB"/>
                </a:solidFill>
              </a:rPr>
              <a:t>Matrice SWOT (vue 2×2)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9CA3AF"/>
                </a:solidFill>
              </a:rPr>
              <a:t>Synthèse rapide. Chaque case = 3 à 5 idées fortes.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60A5FA"/>
                </a:solidFill>
              </a:rPr>
              <a:t>Matrice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5250027" cy="210312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600200"/>
            <a:ext cx="5250027" cy="457200"/>
          </a:xfrm>
          <a:prstGeom prst="rect">
            <a:avLst/>
          </a:prstGeom>
          <a:solidFill>
            <a:srgbClr val="064E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67335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34D399"/>
                </a:solidFill>
              </a:rPr>
              <a:t>Forces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194560"/>
            <a:ext cx="4701387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1]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2]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3]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4]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5]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3383280"/>
            <a:ext cx="4701387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9CA3AF"/>
                </a:solidFill>
              </a:rPr>
              <a:t>Ex : réputation locale, réseau notaires, process visite, CRM bien tenu…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55867" y="1600200"/>
            <a:ext cx="5250027" cy="210312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55867" y="1600200"/>
            <a:ext cx="5250027" cy="457200"/>
          </a:xfrm>
          <a:prstGeom prst="rect">
            <a:avLst/>
          </a:prstGeom>
          <a:solidFill>
            <a:srgbClr val="3A2A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84467" y="167335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FBBF24"/>
                </a:solidFill>
              </a:rPr>
              <a:t>Faiblesses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0187" y="2194560"/>
            <a:ext cx="4701387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1]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2]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3]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4]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0187" y="3383280"/>
            <a:ext cx="4701387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9CA3AF"/>
                </a:solidFill>
              </a:rPr>
              <a:t>Ex : dépendance portails, suivi relances irrégulier, photo/vidéo faible…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023360"/>
            <a:ext cx="5250027" cy="210312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4023360"/>
            <a:ext cx="5250027" cy="457200"/>
          </a:xfrm>
          <a:prstGeom prst="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09651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60A5FA"/>
                </a:solidFill>
              </a:rPr>
              <a:t>Opportunités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4617720"/>
            <a:ext cx="4701387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1]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2]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3]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4]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5]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5806440"/>
            <a:ext cx="4701387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9CA3AF"/>
                </a:solidFill>
              </a:rPr>
              <a:t>Ex : nouveaux quartiers, investisseurs, partenariats syndics, SEO local…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55867" y="4023360"/>
            <a:ext cx="5250027" cy="210312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55867" y="4023360"/>
            <a:ext cx="5250027" cy="457200"/>
          </a:xfrm>
          <a:prstGeom prst="rect">
            <a:avLst/>
          </a:prstGeom>
          <a:solidFill>
            <a:srgbClr val="3B0B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4467" y="409651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F87171"/>
                </a:solidFill>
              </a:rPr>
              <a:t>Menaces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0187" y="4617720"/>
            <a:ext cx="4701387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1]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2]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3]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4]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• [Point 5]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0187" y="5806440"/>
            <a:ext cx="4701387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9CA3AF"/>
                </a:solidFill>
              </a:rPr>
              <a:t>Ex : concurrence agressive, baisse transactions, régulation, hausse CAC…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0A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E5E7EB"/>
                </a:solidFill>
              </a:rPr>
              <a:t>Forces (détail)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9CA3AF"/>
                </a:solidFill>
              </a:rPr>
              <a:t>Passez du constat à la preuve : chiffres, exemples, sources.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60A5FA"/>
                </a:solidFill>
              </a:rPr>
              <a:t>Deep dive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4206240" cy="4480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14400" y="2011680"/>
            <a:ext cx="822960" cy="822960"/>
          </a:xfrm>
          <a:prstGeom prst="ellipse">
            <a:avLst/>
          </a:prstGeom>
          <a:solidFill>
            <a:srgbClr val="064E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30552"/>
            <a:ext cx="822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34D399"/>
                </a:solidFill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01168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E5E7EB"/>
                </a:solidFill>
              </a:rPr>
              <a:t>Éléments clés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834640"/>
            <a:ext cx="384048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1]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2]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3]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4]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5]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20640" y="1645920"/>
            <a:ext cx="6385255" cy="4480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94960" y="2011680"/>
            <a:ext cx="57908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E5E7EB"/>
                </a:solidFill>
              </a:rPr>
              <a:t>Exemples (immobilier)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4960" y="2560320"/>
            <a:ext cx="5790895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Process de qualification leads (appel &lt; 10 min, relance J+1/J+3).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Mandats exclusifs : argumentaire + pack photo/vidéo.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Réseau prescripteurs : notaires, courtiers, syndics.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94960" y="6080760"/>
            <a:ext cx="2011680" cy="320040"/>
          </a:xfrm>
          <a:prstGeom prst="roundRect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E5E7EB"/>
                </a:solidFill>
              </a:rPr>
              <a:t>Conseil : ajoutez 1 preuve par point (KPI, capture CRM, avis, délai moyen…)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0A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E5E7EB"/>
                </a:solidFill>
              </a:rPr>
              <a:t>Faiblesses (détail)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9CA3AF"/>
                </a:solidFill>
              </a:rPr>
              <a:t>Passez du constat à la preuve : chiffres, exemples, sources.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60A5FA"/>
                </a:solidFill>
              </a:rPr>
              <a:t>Deep dive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4206240" cy="4480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14400" y="2011680"/>
            <a:ext cx="822960" cy="822960"/>
          </a:xfrm>
          <a:prstGeom prst="ellipse">
            <a:avLst/>
          </a:prstGeom>
          <a:solidFill>
            <a:srgbClr val="3A2A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30552"/>
            <a:ext cx="822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FBBF24"/>
                </a:solidFill>
              </a:rPr>
              <a:t>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01168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E5E7EB"/>
                </a:solidFill>
              </a:rPr>
              <a:t>Éléments clés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834640"/>
            <a:ext cx="384048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1]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2]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3]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4]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5]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20640" y="1645920"/>
            <a:ext cx="6385255" cy="4480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94960" y="2011680"/>
            <a:ext cx="57908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E5E7EB"/>
                </a:solidFill>
              </a:rPr>
              <a:t>Exemples (immobilier)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4960" y="2560320"/>
            <a:ext cx="5790895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Dépendance aux portails (CAC élevé, volatilité).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Manque de contenu local SEO (quartiers, prix/m², guides vendeurs).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Suivi post-visite et relances non standardisés.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94960" y="6080760"/>
            <a:ext cx="2011680" cy="320040"/>
          </a:xfrm>
          <a:prstGeom prst="roundRect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E5E7EB"/>
                </a:solidFill>
              </a:rPr>
              <a:t>Conseil : ajoutez 1 preuve par point (KPI, capture CRM, avis, délai moyen…)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0A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E5E7EB"/>
                </a:solidFill>
              </a:rPr>
              <a:t>Opportunités (détail)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9CA3AF"/>
                </a:solidFill>
              </a:rPr>
              <a:t>Passez du constat à la preuve : chiffres, exemples, sources.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60A5FA"/>
                </a:solidFill>
              </a:rPr>
              <a:t>Deep dive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4206240" cy="4480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14400" y="2011680"/>
            <a:ext cx="822960" cy="822960"/>
          </a:xfrm>
          <a:prstGeom prst="ellipse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30552"/>
            <a:ext cx="822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60A5FA"/>
                </a:solidFill>
              </a:rPr>
              <a:t>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01168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E5E7EB"/>
                </a:solidFill>
              </a:rPr>
              <a:t>Éléments clés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834640"/>
            <a:ext cx="384048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1]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2]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3]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4]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5]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20640" y="1645920"/>
            <a:ext cx="6385255" cy="4480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94960" y="2011680"/>
            <a:ext cx="57908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E5E7EB"/>
                </a:solidFill>
              </a:rPr>
              <a:t>Exemples (immobilier)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4960" y="2560320"/>
            <a:ext cx="5790895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Croissance d’un micro-marché : quartiers en mutation, programmes neufs.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Investisseurs : offre de gestion locative + reporting.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Partenariats : artisans, home staging, diagnostiqueurs.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94960" y="6080760"/>
            <a:ext cx="2011680" cy="320040"/>
          </a:xfrm>
          <a:prstGeom prst="roundRect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E5E7EB"/>
                </a:solidFill>
              </a:rPr>
              <a:t>Conseil : ajoutez 1 preuve par point (KPI, capture CRM, avis, délai moyen…)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0A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E5E7EB"/>
                </a:solidFill>
              </a:rPr>
              <a:t>Menaces (détail)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9CA3AF"/>
                </a:solidFill>
              </a:rPr>
              <a:t>Passez du constat à la preuve : chiffres, exemples, sources.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60A5FA"/>
                </a:solidFill>
              </a:rPr>
              <a:t>Deep dive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4206240" cy="4480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14400" y="2011680"/>
            <a:ext cx="822960" cy="822960"/>
          </a:xfrm>
          <a:prstGeom prst="ellipse">
            <a:avLst/>
          </a:prstGeom>
          <a:solidFill>
            <a:srgbClr val="3B0B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30552"/>
            <a:ext cx="822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F87171"/>
                </a:solidFill>
              </a:rPr>
              <a:t>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01168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E5E7EB"/>
                </a:solidFill>
              </a:rPr>
              <a:t>Éléments clés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834640"/>
            <a:ext cx="384048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1]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2]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3]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4]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[Point 5]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20640" y="1645920"/>
            <a:ext cx="6385255" cy="4480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94960" y="2011680"/>
            <a:ext cx="57908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E5E7EB"/>
                </a:solidFill>
              </a:rPr>
              <a:t>Exemples (immobilier)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4960" y="2560320"/>
            <a:ext cx="5790895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Concurrence “low fee” et mandataires sur la zone.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Baisse du volume de transactions (taux, crédit).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Hausse des coûts d’acquisition (ads / portails).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94960" y="6080760"/>
            <a:ext cx="2011680" cy="320040"/>
          </a:xfrm>
          <a:prstGeom prst="roundRect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E5E7EB"/>
                </a:solidFill>
              </a:rPr>
              <a:t>Conseil : ajoutez 1 preuve par point (KPI, capture CRM, avis, délai moyen…)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0A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E5E7EB"/>
                </a:solidFill>
              </a:rPr>
              <a:t>TOWS : passer à l’action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9CA3AF"/>
                </a:solidFill>
              </a:rPr>
              <a:t>Transformez la SWOT en pistes stratégiques (SO / ST / WO / WT).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60A5FA"/>
                </a:solidFill>
              </a:rPr>
              <a:t>TOWS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737360"/>
            <a:ext cx="5250027" cy="198882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737360"/>
            <a:ext cx="5250027" cy="457200"/>
          </a:xfrm>
          <a:prstGeom prst="rect">
            <a:avLst/>
          </a:prstGeom>
          <a:solidFill>
            <a:srgbClr val="064E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81051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34D399"/>
                </a:solidFill>
              </a:rPr>
              <a:t>SO — Exploiter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331720"/>
            <a:ext cx="4701387" cy="116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[Action SO 1]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[Action SO 2]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[Action SO 3]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55867" y="1737360"/>
            <a:ext cx="5250027" cy="198882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55867" y="1737360"/>
            <a:ext cx="5250027" cy="457200"/>
          </a:xfrm>
          <a:prstGeom prst="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84467" y="181051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60A5FA"/>
                </a:solidFill>
              </a:rPr>
              <a:t>WO — Transformer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0187" y="2331720"/>
            <a:ext cx="4701387" cy="116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[Action WO 1]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[Action WO 2]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[Action WO 3]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046220"/>
            <a:ext cx="5250027" cy="198882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4046220"/>
            <a:ext cx="5250027" cy="457200"/>
          </a:xfrm>
          <a:prstGeom prst="rect">
            <a:avLst/>
          </a:prstGeom>
          <a:solidFill>
            <a:srgbClr val="3A2A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11937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FBBF24"/>
                </a:solidFill>
              </a:rPr>
              <a:t>ST — Sécuriser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640580"/>
            <a:ext cx="4701387" cy="116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[Action ST 1]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[Action ST 2]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[Action ST 3]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55867" y="4046220"/>
            <a:ext cx="5250027" cy="198882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5867" y="4046220"/>
            <a:ext cx="5250027" cy="457200"/>
          </a:xfrm>
          <a:prstGeom prst="rect">
            <a:avLst/>
          </a:prstGeom>
          <a:solidFill>
            <a:srgbClr val="3B0B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84467" y="411937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F87171"/>
                </a:solidFill>
              </a:rPr>
              <a:t>WT — Réduire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0187" y="4640580"/>
            <a:ext cx="4701387" cy="116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[Action WT 1]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[Action WT 2]</a:t>
            </a:r>
          </a:p>
          <a:p>
            <a:pPr>
              <a:spcAft>
                <a:spcPts val="200"/>
              </a:spcAft>
              <a:defRPr sz="1600">
                <a:solidFill>
                  <a:srgbClr val="E5E7EB"/>
                </a:solidFill>
              </a:defRPr>
            </a:pPr>
            <a:r>
              <a:t>[Action WT 3]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0A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E5E7EB"/>
                </a:solidFill>
              </a:rPr>
              <a:t>Plan d’actions (90 jours)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9CA3AF"/>
                </a:solidFill>
              </a:rPr>
              <a:t>Prioriser, assigner, mesurer. 3 vagues = exécution réaliste.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60A5FA"/>
                </a:solidFill>
              </a:rPr>
              <a:t>Roadmap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737360"/>
            <a:ext cx="3423818" cy="429768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737360"/>
            <a:ext cx="3423818" cy="457200"/>
          </a:xfrm>
          <a:prstGeom prst="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828800"/>
            <a:ext cx="305805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0A5FA"/>
                </a:solidFill>
              </a:rPr>
              <a:t>0–30 jours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377440"/>
            <a:ext cx="2966618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>
                <a:solidFill>
                  <a:srgbClr val="E5E7EB"/>
                </a:solidFill>
              </a:defRPr>
            </a:pPr>
            <a:r>
              <a:t>[Action 1] — Owner : [Nom] — KPI : [..]</a:t>
            </a:r>
          </a:p>
          <a:p>
            <a:pPr>
              <a:spcAft>
                <a:spcPts val="200"/>
              </a:spcAft>
              <a:defRPr sz="1400">
                <a:solidFill>
                  <a:srgbClr val="E5E7EB"/>
                </a:solidFill>
              </a:defRPr>
            </a:pPr>
            <a:r>
              <a:t>[Action 2] — Owner : [Nom] — KPI : [..]</a:t>
            </a:r>
          </a:p>
          <a:p>
            <a:pPr>
              <a:spcAft>
                <a:spcPts val="200"/>
              </a:spcAft>
              <a:defRPr sz="1400">
                <a:solidFill>
                  <a:srgbClr val="E5E7EB"/>
                </a:solidFill>
              </a:defRPr>
            </a:pPr>
            <a:r>
              <a:t>[Action 3] — Owner : [Nom] — KPI : [..]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3938" y="1737360"/>
            <a:ext cx="3423818" cy="429768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3938" y="1737360"/>
            <a:ext cx="3423818" cy="457200"/>
          </a:xfrm>
          <a:prstGeom prst="rect">
            <a:avLst/>
          </a:prstGeom>
          <a:solidFill>
            <a:srgbClr val="064E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66818" y="1828800"/>
            <a:ext cx="305805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34D399"/>
                </a:solidFill>
              </a:rPr>
              <a:t>31–60 jours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2538" y="2377440"/>
            <a:ext cx="2966618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>
                <a:solidFill>
                  <a:srgbClr val="E5E7EB"/>
                </a:solidFill>
              </a:defRPr>
            </a:pPr>
            <a:r>
              <a:t>[Action 1] — Owner : [Nom] — KPI : [..]</a:t>
            </a:r>
          </a:p>
          <a:p>
            <a:pPr>
              <a:spcAft>
                <a:spcPts val="200"/>
              </a:spcAft>
              <a:defRPr sz="1400">
                <a:solidFill>
                  <a:srgbClr val="E5E7EB"/>
                </a:solidFill>
              </a:defRPr>
            </a:pPr>
            <a:r>
              <a:t>[Action 2] — Owner : [Nom] — KPI : [..]</a:t>
            </a:r>
          </a:p>
          <a:p>
            <a:pPr>
              <a:spcAft>
                <a:spcPts val="200"/>
              </a:spcAft>
              <a:defRPr sz="1400">
                <a:solidFill>
                  <a:srgbClr val="E5E7EB"/>
                </a:solidFill>
              </a:defRPr>
            </a:pPr>
            <a:r>
              <a:t>[Action 3] — Owner : [Nom] — KPI : [..]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82076" y="1737360"/>
            <a:ext cx="3423818" cy="429768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2076" y="1737360"/>
            <a:ext cx="3423818" cy="457200"/>
          </a:xfrm>
          <a:prstGeom prst="rect">
            <a:avLst/>
          </a:prstGeom>
          <a:solidFill>
            <a:srgbClr val="3A2A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64956" y="1828800"/>
            <a:ext cx="305805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FBBF24"/>
                </a:solidFill>
              </a:rPr>
              <a:t>61–90 jours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0676" y="2377440"/>
            <a:ext cx="2966618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>
                <a:solidFill>
                  <a:srgbClr val="E5E7EB"/>
                </a:solidFill>
              </a:defRPr>
            </a:pPr>
            <a:r>
              <a:t>[Action 1] — Owner : [Nom] — KPI : [..]</a:t>
            </a:r>
          </a:p>
          <a:p>
            <a:pPr>
              <a:spcAft>
                <a:spcPts val="200"/>
              </a:spcAft>
              <a:defRPr sz="1400">
                <a:solidFill>
                  <a:srgbClr val="E5E7EB"/>
                </a:solidFill>
              </a:defRPr>
            </a:pPr>
            <a:r>
              <a:t>[Action 2] — Owner : [Nom] — KPI : [..]</a:t>
            </a:r>
          </a:p>
          <a:p>
            <a:pPr>
              <a:spcAft>
                <a:spcPts val="200"/>
              </a:spcAft>
              <a:defRPr sz="1400">
                <a:solidFill>
                  <a:srgbClr val="E5E7EB"/>
                </a:solidFill>
              </a:defRPr>
            </a:pPr>
            <a:r>
              <a:t>[Action 3] — Owner : [Nom] — KPI : [..]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0A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E5E7EB"/>
                </a:solidFill>
              </a:rPr>
              <a:t>Dashboard KPI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9CA3AF"/>
                </a:solidFill>
              </a:rPr>
              <a:t>Une page de pilotage : trafic, leads, conversion, mandat, délai moyen.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60A5FA"/>
                </a:solidFill>
              </a:rPr>
              <a:t>KPI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737360"/>
            <a:ext cx="2533573" cy="1051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1901952"/>
            <a:ext cx="2167813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9CA3AF"/>
                </a:solidFill>
              </a:rPr>
              <a:t>Leads entrants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240280"/>
            <a:ext cx="2167813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60A5FA"/>
                </a:solidFill>
              </a:rPr>
              <a:t>320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47973" y="1737360"/>
            <a:ext cx="2533573" cy="1051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49141" y="1901952"/>
            <a:ext cx="2167813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9CA3AF"/>
                </a:solidFill>
              </a:rPr>
              <a:t>Visites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9141" y="2240280"/>
            <a:ext cx="2167813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34D399"/>
                </a:solidFill>
              </a:rPr>
              <a:t>86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147" y="1737360"/>
            <a:ext cx="2533573" cy="1051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1315" y="1901952"/>
            <a:ext cx="2167813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9CA3AF"/>
                </a:solidFill>
              </a:rPr>
              <a:t>Mandats signés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1315" y="2240280"/>
            <a:ext cx="2167813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FBBF24"/>
                </a:solidFill>
              </a:rPr>
              <a:t>24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72321" y="1737360"/>
            <a:ext cx="2533573" cy="105156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73489" y="1901952"/>
            <a:ext cx="2167813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9CA3AF"/>
                </a:solidFill>
              </a:rPr>
              <a:t>Taux conv.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73489" y="2240280"/>
            <a:ext cx="2167813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F87171"/>
                </a:solidFill>
              </a:rPr>
              <a:t>7,5%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2971800"/>
            <a:ext cx="10820095" cy="315468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" y="3154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E5E7EB"/>
                </a:solidFill>
              </a:rPr>
              <a:t>Leads &amp; mandats (exemple)</a:t>
            </a:r>
          </a:p>
        </p:txBody>
      </p:sp>
      <p:graphicFrame>
        <p:nvGraphicFramePr>
          <p:cNvPr id="21" name="Chart 20"/>
          <p:cNvGraphicFramePr>
            <a:graphicFrameLocks noGrp="1"/>
          </p:cNvGraphicFramePr>
          <p:nvPr/>
        </p:nvGraphicFramePr>
        <p:xfrm>
          <a:off x="960120" y="3520440"/>
          <a:ext cx="10271455" cy="2286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0A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E5E7EB"/>
                </a:solidFill>
              </a:rPr>
              <a:t>Mode d’emploi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9CA3AF"/>
                </a:solidFill>
              </a:rPr>
              <a:t>Éditable à la main OU automatisable via JSON (si vous utilisez le générateur).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60A5FA"/>
                </a:solidFill>
              </a:rPr>
              <a:t>Guide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737360"/>
            <a:ext cx="10820095" cy="429768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011680"/>
            <a:ext cx="1018001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1) Remplacez LOGO, Nom de l’agence, ville, date.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2) Sur la Matrice SWOT : gardez 5 points max par quadrant, formulés en phrases courtes.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3) Sur les slides “détail” : ajoutez une preuve (chiffre / exemple / capture) par point.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4) Sur TOWS : transformez chaque combinaison en action concrète (qui / quoi / KPI / échéance).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5) Sur le plan 90 jours : priorisez 3 actions par vague, avec Owner + KPI.</a:t>
            </a:r>
          </a:p>
          <a:p>
            <a:pPr>
              <a:spcAft>
                <a:spcPts val="200"/>
              </a:spcAft>
              <a:defRPr sz="1800">
                <a:solidFill>
                  <a:srgbClr val="E5E7EB"/>
                </a:solidFill>
              </a:defRPr>
            </a:pPr>
            <a:r>
              <a:t>6) Sur le dashboard : remplacez les valeurs et cliquez sur le graphique pour modifier les données.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5840" y="6080760"/>
            <a:ext cx="2011680" cy="320040"/>
          </a:xfrm>
          <a:prstGeom prst="roundRect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E5E7EB"/>
                </a:solidFill>
              </a:rPr>
              <a:t>Conseil : exportez ensuite en PDF pour diffusion, gardez le PPT pour l’édition.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94560"/>
            <a:ext cx="1054577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5400" b="1">
                <a:solidFill>
                  <a:srgbClr val="E5E7EB"/>
                </a:solidFill>
              </a:rPr>
              <a:t>Merci.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3108960"/>
            <a:ext cx="1045433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0">
                <a:solidFill>
                  <a:srgbClr val="9CA3AF"/>
                </a:solidFill>
              </a:rPr>
              <a:t>Prochaine étape : valider 3 actions prioritaires et lancer l’exécution.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3794760"/>
            <a:ext cx="2011680" cy="320040"/>
          </a:xfrm>
          <a:prstGeom prst="roundRect">
            <a:avLst/>
          </a:prstGeom>
          <a:solidFill>
            <a:srgbClr val="0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60A5FA"/>
                </a:solidFill>
              </a:rPr>
              <a:t>SWOT agence immobilière — modèle éditable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