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Relationship Id="rId3" Type="http://schemas.openxmlformats.org/officeDocument/2006/relationships/slide" Target="slide35.xml"/><Relationship Id="rId4" Type="http://schemas.openxmlformats.org/officeDocument/2006/relationships/slide" Target="slide1.xml"/><Relationship Id="rId5" Type="http://schemas.openxmlformats.org/officeDocument/2006/relationships/slide" Target="slide4.xml"/><Relationship Id="rId6" Type="http://schemas.openxmlformats.org/officeDocument/2006/relationships/slide" Target="slide7.xml"/><Relationship Id="rId7" Type="http://schemas.openxmlformats.org/officeDocument/2006/relationships/slide" Target="slide10.xml"/><Relationship Id="rId8" Type="http://schemas.openxmlformats.org/officeDocument/2006/relationships/slide" Target="slide13.xml"/><Relationship Id="rId9" Type="http://schemas.openxmlformats.org/officeDocument/2006/relationships/slide" Target="slide16.xml"/><Relationship Id="rId10" Type="http://schemas.openxmlformats.org/officeDocument/2006/relationships/slide" Target="slide19.xml"/><Relationship Id="rId11" Type="http://schemas.openxmlformats.org/officeDocument/2006/relationships/slide" Target="slide22.xml"/><Relationship Id="rId12" Type="http://schemas.openxmlformats.org/officeDocument/2006/relationships/slide" Target="slide25.xml"/><Relationship Id="rId13" Type="http://schemas.openxmlformats.org/officeDocument/2006/relationships/slide" Target="slide28.xml"/><Relationship Id="rId14" Type="http://schemas.openxmlformats.org/officeDocument/2006/relationships/slide" Target="slide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6.xml"/><Relationship Id="rId5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Relationship Id="rId3" Type="http://schemas.openxmlformats.org/officeDocument/2006/relationships/slide" Target="slide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9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Relationship Id="rId3" Type="http://schemas.openxmlformats.org/officeDocument/2006/relationships/slide" Target="slide8.xml"/><Relationship Id="rId4" Type="http://schemas.openxmlformats.org/officeDocument/2006/relationships/slide" Target="slide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12.xml"/><Relationship Id="rId5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3.xml"/><Relationship Id="rId3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11.xml"/><Relationship Id="rId4" Type="http://schemas.openxmlformats.org/officeDocument/2006/relationships/slide" Target="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15.xml"/><Relationship Id="rId5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3.xml"/><Relationship Id="rId3" Type="http://schemas.openxmlformats.org/officeDocument/2006/relationships/slide" Target="slide14.xml"/><Relationship Id="rId4" Type="http://schemas.openxmlformats.org/officeDocument/2006/relationships/slide" Target="slide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18.xml"/><Relationship Id="rId5" Type="http://schemas.openxmlformats.org/officeDocument/2006/relationships/slide" Target="slide1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9.xml"/><Relationship Id="rId3" Type="http://schemas.openxmlformats.org/officeDocument/2006/relationships/slide" Target="slide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17.xml"/><Relationship Id="rId4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20.xml"/><Relationship Id="rId5" Type="http://schemas.openxmlformats.org/officeDocument/2006/relationships/slide" Target="slide2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9.xml"/><Relationship Id="rId3" Type="http://schemas.openxmlformats.org/officeDocument/2006/relationships/slide" Target="slide20.xml"/><Relationship Id="rId4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24.xml"/><Relationship Id="rId5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5.xml"/><Relationship Id="rId3" Type="http://schemas.openxmlformats.org/officeDocument/2006/relationships/slide" Target="slide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3.xml"/><Relationship Id="rId4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27.xml"/><Relationship Id="rId5" Type="http://schemas.openxmlformats.org/officeDocument/2006/relationships/slide" Target="slide2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5.xml"/><Relationship Id="rId3" Type="http://schemas.openxmlformats.org/officeDocument/2006/relationships/slide" Target="slide26.xml"/><Relationship Id="rId4" Type="http://schemas.openxmlformats.org/officeDocument/2006/relationships/slide" Target="slide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30.xml"/><Relationship Id="rId5" Type="http://schemas.openxmlformats.org/officeDocument/2006/relationships/slide" Target="slide2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1.xml"/><Relationship Id="rId3" Type="http://schemas.openxmlformats.org/officeDocument/2006/relationships/slide" Target="slide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9.xml"/><Relationship Id="rId4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32.xml"/><Relationship Id="rId5" Type="http://schemas.openxmlformats.org/officeDocument/2006/relationships/slide" Target="slide3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1.xml"/><Relationship Id="rId3" Type="http://schemas.openxmlformats.org/officeDocument/2006/relationships/slide" Target="slide32.xml"/><Relationship Id="rId4" Type="http://schemas.openxmlformats.org/officeDocument/2006/relationships/slide" Target="slide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35.xml"/><Relationship Id="rId4" Type="http://schemas.openxmlformats.org/officeDocument/2006/relationships/slide" Target="slide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10698480" cy="12801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4400" b="1">
                <a:solidFill>
                  <a:srgbClr val="F8FAFC"/>
                </a:solidFill>
                <a:latin typeface="Calibri"/>
              </a:rPr>
              <a:t>QUIZ Culture Générale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33172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>
                <a:solidFill>
                  <a:srgbClr val="CBD5E1"/>
                </a:solidFill>
                <a:latin typeface="Calibri"/>
              </a:rPr>
              <a:t>Thème : Histoire &amp; Civilisations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548640"/>
            <a:ext cx="3840480" cy="45720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D4AF37"/>
                </a:solidFill>
                <a:latin typeface="Calibri"/>
              </a:rPr>
              <a:t>Histoire &amp; Civilisations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2926080"/>
            <a:ext cx="5029200" cy="7315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731520" y="3749039"/>
            <a:ext cx="2743200" cy="77724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1A0F24"/>
                </a:solidFill>
                <a:latin typeface="Calibri"/>
              </a:rPr>
              <a:t>Démarrer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3657600" y="3749039"/>
            <a:ext cx="310896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8FAFC"/>
                </a:solidFill>
                <a:latin typeface="Calibri"/>
              </a:rPr>
              <a:t>Mode d’emploi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10698480" cy="12801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4400" b="1">
                <a:solidFill>
                  <a:srgbClr val="F8FAFC"/>
                </a:solidFill>
                <a:latin typeface="Calibri"/>
              </a:rPr>
              <a:t>Mode d’emploi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33172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>
                <a:solidFill>
                  <a:srgbClr val="CBD5E1"/>
                </a:solidFill>
                <a:latin typeface="Calibri"/>
              </a:rPr>
              <a:t>Un quiz simple, fluide, et 100% cliquable (sans macro).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548640"/>
            <a:ext cx="3840480" cy="45720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D4AF37"/>
                </a:solidFill>
                <a:latin typeface="Calibri"/>
              </a:rPr>
              <a:t>Histoire &amp; Civilisations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10698480" cy="393192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rIns="274320" tIns="182880" bIns="182880"/>
          <a:lstStyle/>
          <a:p>
            <a:pPr algn="ctr">
              <a:spcAft>
                <a:spcPts val="800"/>
              </a:spcAft>
              <a:defRPr sz="2200" b="1">
                <a:solidFill>
                  <a:srgbClr val="D4AF37"/>
                </a:solidFill>
                <a:latin typeface="Calibri"/>
              </a:defRPr>
            </a:pPr>
            <a:r>
              <a:t>Comment jouer</a:t>
            </a:r>
          </a:p>
          <a:p>
            <a:pPr>
              <a:spcAft>
                <a:spcPts val="6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• Lance le diaporama (F5) : les boutons deviennent interactifs.</a:t>
            </a:r>
          </a:p>
          <a:p>
            <a:pPr>
              <a:spcAft>
                <a:spcPts val="6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• Choisis une question depuis le Menu, puis clique sur A / B / C / D.</a:t>
            </a:r>
          </a:p>
          <a:p>
            <a:pPr>
              <a:spcAft>
                <a:spcPts val="6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• Le quiz affiche immédiatement la correction (✅ / ❌) avec une explication courte.</a:t>
            </a:r>
          </a:p>
          <a:p>
            <a:pPr>
              <a:spcAft>
                <a:spcPts val="6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• Bouton Réessayer : retente la question. Bouton Question suivante : continue.</a:t>
            </a:r>
          </a:p>
          <a:p>
            <a:pPr>
              <a:spcAft>
                <a:spcPts val="6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• Astuce animation : joue en équipes (1 point par bonne réponse) pour mettre du rythme.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731520" y="603504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1A0F24"/>
                </a:solidFill>
                <a:latin typeface="Calibri"/>
              </a:rPr>
              <a:t>Aller au Menu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3931920" y="6035040"/>
            <a:ext cx="201168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8FAFC"/>
                </a:solidFill>
                <a:latin typeface="Calibri"/>
              </a:rPr>
              <a:t>Accueil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10698480" cy="12801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4400" b="1">
                <a:solidFill>
                  <a:srgbClr val="F8FAFC"/>
                </a:solidFill>
                <a:latin typeface="Calibri"/>
              </a:rPr>
              <a:t>Menu des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33172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>
                <a:solidFill>
                  <a:srgbClr val="CBD5E1"/>
                </a:solidFill>
                <a:latin typeface="Calibri"/>
              </a:rPr>
              <a:t>Choisis une question. Tu peux aussi sauter et revenir plus tard.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548640"/>
            <a:ext cx="3840480" cy="45720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D4AF37"/>
                </a:solidFill>
                <a:latin typeface="Calibri"/>
              </a:rPr>
              <a:t>Histoire &amp; Civilisations</a:t>
            </a:r>
          </a:p>
        </p:txBody>
      </p:sp>
      <p:sp>
        <p:nvSpPr>
          <p:cNvPr id="5" name="Rounded Rectangle 4">
            <a:hlinkClick action="ppaction://hlinksldjump" r:id="rId5"/>
          </p:cNvPr>
          <p:cNvSpPr/>
          <p:nvPr/>
        </p:nvSpPr>
        <p:spPr>
          <a:xfrm>
            <a:off x="731520" y="2103120"/>
            <a:ext cx="201168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Question 1</a:t>
            </a:r>
          </a:p>
        </p:txBody>
      </p:sp>
      <p:sp>
        <p:nvSpPr>
          <p:cNvPr id="6" name="Rounded Rectangle 5">
            <a:hlinkClick action="ppaction://hlinksldjump" r:id="rId6"/>
          </p:cNvPr>
          <p:cNvSpPr/>
          <p:nvPr/>
        </p:nvSpPr>
        <p:spPr>
          <a:xfrm>
            <a:off x="3063240" y="2103120"/>
            <a:ext cx="201168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Question 2</a:t>
            </a:r>
          </a:p>
        </p:txBody>
      </p:sp>
      <p:sp>
        <p:nvSpPr>
          <p:cNvPr id="7" name="Rounded Rectangle 6">
            <a:hlinkClick action="ppaction://hlinksldjump" r:id="rId7"/>
          </p:cNvPr>
          <p:cNvSpPr/>
          <p:nvPr/>
        </p:nvSpPr>
        <p:spPr>
          <a:xfrm>
            <a:off x="5394960" y="2103120"/>
            <a:ext cx="201168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Question 3</a:t>
            </a:r>
          </a:p>
        </p:txBody>
      </p:sp>
      <p:sp>
        <p:nvSpPr>
          <p:cNvPr id="8" name="Rounded Rectangle 7">
            <a:hlinkClick action="ppaction://hlinksldjump" r:id="rId8"/>
          </p:cNvPr>
          <p:cNvSpPr/>
          <p:nvPr/>
        </p:nvSpPr>
        <p:spPr>
          <a:xfrm>
            <a:off x="7726680" y="2103120"/>
            <a:ext cx="201168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Question 4</a:t>
            </a:r>
          </a:p>
        </p:txBody>
      </p:sp>
      <p:sp>
        <p:nvSpPr>
          <p:cNvPr id="9" name="Rounded Rectangle 8">
            <a:hlinkClick action="ppaction://hlinksldjump" r:id="rId9"/>
          </p:cNvPr>
          <p:cNvSpPr/>
          <p:nvPr/>
        </p:nvSpPr>
        <p:spPr>
          <a:xfrm>
            <a:off x="10058400" y="2103120"/>
            <a:ext cx="201168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Question 5</a:t>
            </a:r>
          </a:p>
        </p:txBody>
      </p:sp>
      <p:sp>
        <p:nvSpPr>
          <p:cNvPr id="10" name="Rounded Rectangle 9">
            <a:hlinkClick action="ppaction://hlinksldjump" r:id="rId10"/>
          </p:cNvPr>
          <p:cNvSpPr/>
          <p:nvPr/>
        </p:nvSpPr>
        <p:spPr>
          <a:xfrm>
            <a:off x="731520" y="3200400"/>
            <a:ext cx="201168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Question 6</a:t>
            </a:r>
          </a:p>
        </p:txBody>
      </p:sp>
      <p:sp>
        <p:nvSpPr>
          <p:cNvPr id="11" name="Rounded Rectangle 10">
            <a:hlinkClick action="ppaction://hlinksldjump" r:id="rId11"/>
          </p:cNvPr>
          <p:cNvSpPr/>
          <p:nvPr/>
        </p:nvSpPr>
        <p:spPr>
          <a:xfrm>
            <a:off x="3063240" y="3200400"/>
            <a:ext cx="201168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Question 7</a:t>
            </a:r>
          </a:p>
        </p:txBody>
      </p:sp>
      <p:sp>
        <p:nvSpPr>
          <p:cNvPr id="12" name="Rounded Rectangle 11">
            <a:hlinkClick action="ppaction://hlinksldjump" r:id="rId12"/>
          </p:cNvPr>
          <p:cNvSpPr/>
          <p:nvPr/>
        </p:nvSpPr>
        <p:spPr>
          <a:xfrm>
            <a:off x="5394960" y="3200400"/>
            <a:ext cx="201168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Question 8</a:t>
            </a:r>
          </a:p>
        </p:txBody>
      </p:sp>
      <p:sp>
        <p:nvSpPr>
          <p:cNvPr id="13" name="Rounded Rectangle 12">
            <a:hlinkClick action="ppaction://hlinksldjump" r:id="rId13"/>
          </p:cNvPr>
          <p:cNvSpPr/>
          <p:nvPr/>
        </p:nvSpPr>
        <p:spPr>
          <a:xfrm>
            <a:off x="7726680" y="3200400"/>
            <a:ext cx="201168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Question 9</a:t>
            </a:r>
          </a:p>
        </p:txBody>
      </p:sp>
      <p:sp>
        <p:nvSpPr>
          <p:cNvPr id="14" name="Rounded Rectangle 13">
            <a:hlinkClick action="ppaction://hlinksldjump" r:id="rId14"/>
          </p:cNvPr>
          <p:cNvSpPr/>
          <p:nvPr/>
        </p:nvSpPr>
        <p:spPr>
          <a:xfrm>
            <a:off x="10058400" y="3200400"/>
            <a:ext cx="2011680" cy="77724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Question 10</a:t>
            </a:r>
          </a:p>
        </p:txBody>
      </p:sp>
      <p:sp>
        <p:nvSpPr>
          <p:cNvPr id="15" name="Rounded Rectangle 14">
            <a:hlinkClick action="ppaction://hlinksldjump" r:id="rId2"/>
          </p:cNvPr>
          <p:cNvSpPr/>
          <p:nvPr/>
        </p:nvSpPr>
        <p:spPr>
          <a:xfrm>
            <a:off x="731520" y="6035040"/>
            <a:ext cx="25603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Mode d’emploi</a:t>
            </a:r>
          </a:p>
        </p:txBody>
      </p:sp>
      <p:sp>
        <p:nvSpPr>
          <p:cNvPr id="16" name="Rounded Rectangle 15">
            <a:hlinkClick action="ppaction://hlinksldjump" r:id="rId3"/>
          </p:cNvPr>
          <p:cNvSpPr/>
          <p:nvPr/>
        </p:nvSpPr>
        <p:spPr>
          <a:xfrm>
            <a:off x="3474720" y="6035040"/>
            <a:ext cx="20116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Corrigé</a:t>
            </a:r>
          </a:p>
        </p:txBody>
      </p:sp>
      <p:sp>
        <p:nvSpPr>
          <p:cNvPr id="17" name="Rounded Rectangle 16">
            <a:hlinkClick action="ppaction://hlinksldjump" r:id="rId4"/>
          </p:cNvPr>
          <p:cNvSpPr/>
          <p:nvPr/>
        </p:nvSpPr>
        <p:spPr>
          <a:xfrm>
            <a:off x="5760720" y="6035040"/>
            <a:ext cx="201168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Accueil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A1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1">
                <a:solidFill>
                  <a:srgbClr val="D4AF37"/>
                </a:solidFill>
                <a:latin typeface="Calibri"/>
              </a:rPr>
              <a:t>Question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137160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2600" b="1">
                <a:solidFill>
                  <a:srgbClr val="F8FAFC"/>
                </a:solidFill>
                <a:latin typeface="Calibri"/>
              </a:rPr>
              <a:t>Quelle était la capitale de l’Empire byzantin ?</a:t>
            </a:r>
          </a:p>
        </p:txBody>
      </p:sp>
      <p:sp>
        <p:nvSpPr>
          <p:cNvPr id="5" name="Rounded Rectangle 4">
            <a:hlinkClick action="ppaction://hlinksldjump" r:id="rId4"/>
          </p:cNvPr>
          <p:cNvSpPr/>
          <p:nvPr/>
        </p:nvSpPr>
        <p:spPr>
          <a:xfrm>
            <a:off x="73152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A. Athènes</a:t>
            </a:r>
          </a:p>
        </p:txBody>
      </p:sp>
      <p:sp>
        <p:nvSpPr>
          <p:cNvPr id="6" name="Rounded Rectangle 5">
            <a:hlinkClick action="ppaction://hlinksldjump" r:id="rId5"/>
          </p:cNvPr>
          <p:cNvSpPr/>
          <p:nvPr/>
        </p:nvSpPr>
        <p:spPr>
          <a:xfrm>
            <a:off x="626364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B. Constantinople</a:t>
            </a:r>
          </a:p>
        </p:txBody>
      </p:sp>
      <p:sp>
        <p:nvSpPr>
          <p:cNvPr id="7" name="Rounded Rectangle 6">
            <a:hlinkClick action="ppaction://hlinksldjump" r:id="rId4"/>
          </p:cNvPr>
          <p:cNvSpPr/>
          <p:nvPr/>
        </p:nvSpPr>
        <p:spPr>
          <a:xfrm>
            <a:off x="73152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C. Rome</a:t>
            </a:r>
          </a:p>
        </p:txBody>
      </p:sp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626364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D. Alexandrie</a:t>
            </a:r>
          </a:p>
        </p:txBody>
      </p: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987552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22960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Aide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0F2A1B"/>
          </a:solidFill>
          <a:ln w="254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BBF7D0"/>
                </a:solidFill>
                <a:latin typeface="Calibri"/>
              </a:defRPr>
            </a:pPr>
            <a:r>
              <a:t>✅ Bonne réponse 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Constantinople (aujourd’hui Istanbul) fut la capitale de l’Empire byzantin pendant plus d’un millénaire.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Question suivante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88620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2A0F12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FECACA"/>
                </a:solidFill>
                <a:latin typeface="Calibri"/>
              </a:defRPr>
            </a:pPr>
            <a:r>
              <a:t>❌ Pas tout à fait…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Indice : la bonne réponse commence par « B ». Retente ta chance, ou affiche la solution.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19456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Réessayer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063240" y="5989320"/>
            <a:ext cx="256032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la solution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57607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A1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1">
                <a:solidFill>
                  <a:srgbClr val="D4AF37"/>
                </a:solidFill>
                <a:latin typeface="Calibri"/>
              </a:rPr>
              <a:t>Question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137160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2600" b="1">
                <a:solidFill>
                  <a:srgbClr val="F8FAFC"/>
                </a:solidFill>
                <a:latin typeface="Calibri"/>
              </a:rPr>
              <a:t>En quelle année débute la Révolution française ?</a:t>
            </a:r>
          </a:p>
        </p:txBody>
      </p:sp>
      <p:sp>
        <p:nvSpPr>
          <p:cNvPr id="5" name="Rounded Rectangle 4">
            <a:hlinkClick action="ppaction://hlinksldjump" r:id="rId4"/>
          </p:cNvPr>
          <p:cNvSpPr/>
          <p:nvPr/>
        </p:nvSpPr>
        <p:spPr>
          <a:xfrm>
            <a:off x="73152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A. 1776</a:t>
            </a:r>
          </a:p>
        </p:txBody>
      </p:sp>
      <p:sp>
        <p:nvSpPr>
          <p:cNvPr id="6" name="Rounded Rectangle 5">
            <a:hlinkClick action="ppaction://hlinksldjump" r:id="rId5"/>
          </p:cNvPr>
          <p:cNvSpPr/>
          <p:nvPr/>
        </p:nvSpPr>
        <p:spPr>
          <a:xfrm>
            <a:off x="626364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B. 1789</a:t>
            </a:r>
          </a:p>
        </p:txBody>
      </p:sp>
      <p:sp>
        <p:nvSpPr>
          <p:cNvPr id="7" name="Rounded Rectangle 6">
            <a:hlinkClick action="ppaction://hlinksldjump" r:id="rId4"/>
          </p:cNvPr>
          <p:cNvSpPr/>
          <p:nvPr/>
        </p:nvSpPr>
        <p:spPr>
          <a:xfrm>
            <a:off x="73152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C. 1815</a:t>
            </a:r>
          </a:p>
        </p:txBody>
      </p:sp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626364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D. 1848</a:t>
            </a:r>
          </a:p>
        </p:txBody>
      </p: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987552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22960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Aide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0F2A1B"/>
          </a:solidFill>
          <a:ln w="254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BBF7D0"/>
                </a:solidFill>
                <a:latin typeface="Calibri"/>
              </a:defRPr>
            </a:pPr>
            <a:r>
              <a:t>✅ Bonne réponse 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1789 marque notamment la convocation des États généraux et la prise de la Bastille (14 juillet).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Question suivante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88620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2A0F12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FECACA"/>
                </a:solidFill>
                <a:latin typeface="Calibri"/>
              </a:defRPr>
            </a:pPr>
            <a:r>
              <a:t>❌ Pas tout à fait…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Indice : la bonne réponse commence par « B ». Retente ta chance, ou affiche la solution.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19456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Réessayer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063240" y="5989320"/>
            <a:ext cx="256032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la solution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57607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A1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1">
                <a:solidFill>
                  <a:srgbClr val="D4AF37"/>
                </a:solidFill>
                <a:latin typeface="Calibri"/>
              </a:rPr>
              <a:t>Question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137160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2600" b="1">
                <a:solidFill>
                  <a:srgbClr val="F8FAFC"/>
                </a:solidFill>
                <a:latin typeface="Calibri"/>
              </a:rPr>
              <a:t>À qui attribue-t-on traditionnellement L’Odyssée ?</a:t>
            </a:r>
          </a:p>
        </p:txBody>
      </p:sp>
      <p:sp>
        <p:nvSpPr>
          <p:cNvPr id="5" name="Rounded Rectangle 4">
            <a:hlinkClick action="ppaction://hlinksldjump" r:id="rId4"/>
          </p:cNvPr>
          <p:cNvSpPr/>
          <p:nvPr/>
        </p:nvSpPr>
        <p:spPr>
          <a:xfrm>
            <a:off x="73152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A. Virgile</a:t>
            </a:r>
          </a:p>
        </p:txBody>
      </p:sp>
      <p:sp>
        <p:nvSpPr>
          <p:cNvPr id="6" name="Rounded Rectangle 5">
            <a:hlinkClick action="ppaction://hlinksldjump" r:id="rId5"/>
          </p:cNvPr>
          <p:cNvSpPr/>
          <p:nvPr/>
        </p:nvSpPr>
        <p:spPr>
          <a:xfrm>
            <a:off x="626364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B. Homère</a:t>
            </a:r>
          </a:p>
        </p:txBody>
      </p:sp>
      <p:sp>
        <p:nvSpPr>
          <p:cNvPr id="7" name="Rounded Rectangle 6">
            <a:hlinkClick action="ppaction://hlinksldjump" r:id="rId4"/>
          </p:cNvPr>
          <p:cNvSpPr/>
          <p:nvPr/>
        </p:nvSpPr>
        <p:spPr>
          <a:xfrm>
            <a:off x="73152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C. Socrate</a:t>
            </a:r>
          </a:p>
        </p:txBody>
      </p:sp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626364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D. Ovide</a:t>
            </a:r>
          </a:p>
        </p:txBody>
      </p: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987552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22960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Aide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0F2A1B"/>
          </a:solidFill>
          <a:ln w="254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BBF7D0"/>
                </a:solidFill>
                <a:latin typeface="Calibri"/>
              </a:defRPr>
            </a:pPr>
            <a:r>
              <a:t>✅ Bonne réponse 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L’Odyssée est traditionnellement attribuée au poète grec Homère, comme L’Iliade.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Question suivante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88620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2A0F12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FECACA"/>
                </a:solidFill>
                <a:latin typeface="Calibri"/>
              </a:defRPr>
            </a:pPr>
            <a:r>
              <a:t>❌ Pas tout à fait…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Indice : la bonne réponse commence par « B ». Retente ta chance, ou affiche la solution.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19456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Réessayer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063240" y="5989320"/>
            <a:ext cx="256032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la solution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57607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A1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1">
                <a:solidFill>
                  <a:srgbClr val="D4AF37"/>
                </a:solidFill>
                <a:latin typeface="Calibri"/>
              </a:rPr>
              <a:t>Question 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137160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2600" b="1">
                <a:solidFill>
                  <a:srgbClr val="F8FAFC"/>
                </a:solidFill>
                <a:latin typeface="Calibri"/>
              </a:rPr>
              <a:t>La pierre de Rosette a surtout permis de déchiffrer :</a:t>
            </a:r>
          </a:p>
        </p:txBody>
      </p:sp>
      <p:sp>
        <p:nvSpPr>
          <p:cNvPr id="5" name="Rounded Rectangle 4">
            <a:hlinkClick action="ppaction://hlinksldjump" r:id="rId4"/>
          </p:cNvPr>
          <p:cNvSpPr/>
          <p:nvPr/>
        </p:nvSpPr>
        <p:spPr>
          <a:xfrm>
            <a:off x="73152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A. Le sanskrit</a:t>
            </a:r>
          </a:p>
        </p:txBody>
      </p:sp>
      <p:sp>
        <p:nvSpPr>
          <p:cNvPr id="6" name="Rounded Rectangle 5">
            <a:hlinkClick action="ppaction://hlinksldjump" r:id="rId5"/>
          </p:cNvPr>
          <p:cNvSpPr/>
          <p:nvPr/>
        </p:nvSpPr>
        <p:spPr>
          <a:xfrm>
            <a:off x="626364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B. Les hiéroglyphes égyptiens</a:t>
            </a:r>
          </a:p>
        </p:txBody>
      </p:sp>
      <p:sp>
        <p:nvSpPr>
          <p:cNvPr id="7" name="Rounded Rectangle 6">
            <a:hlinkClick action="ppaction://hlinksldjump" r:id="rId4"/>
          </p:cNvPr>
          <p:cNvSpPr/>
          <p:nvPr/>
        </p:nvSpPr>
        <p:spPr>
          <a:xfrm>
            <a:off x="73152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C. Le latin médiéval</a:t>
            </a:r>
          </a:p>
        </p:txBody>
      </p:sp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626364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D. Le sumérien</a:t>
            </a:r>
          </a:p>
        </p:txBody>
      </p: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987552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22960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Aide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0F2A1B"/>
          </a:solidFill>
          <a:ln w="254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BBF7D0"/>
                </a:solidFill>
                <a:latin typeface="Calibri"/>
              </a:defRPr>
            </a:pPr>
            <a:r>
              <a:t>✅ Bonne réponse 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Grâce à ses inscriptions en trois écritures, elle a été clé pour comprendre les hiéroglyphes.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Question suivante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88620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2A0F12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FECACA"/>
                </a:solidFill>
                <a:latin typeface="Calibri"/>
              </a:defRPr>
            </a:pPr>
            <a:r>
              <a:t>❌ Pas tout à fait…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Indice : la bonne réponse commence par « B ». Retente ta chance, ou affiche la solution.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19456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Réessayer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063240" y="5989320"/>
            <a:ext cx="256032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la solution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57607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A1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1">
                <a:solidFill>
                  <a:srgbClr val="D4AF37"/>
                </a:solidFill>
                <a:latin typeface="Calibri"/>
              </a:rPr>
              <a:t>Question 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137160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2600" b="1">
                <a:solidFill>
                  <a:srgbClr val="F8FAFC"/>
                </a:solidFill>
                <a:latin typeface="Calibri"/>
              </a:rPr>
              <a:t>Machu Picchu est un site majeur de la civilisation :</a:t>
            </a:r>
          </a:p>
        </p:txBody>
      </p:sp>
      <p:sp>
        <p:nvSpPr>
          <p:cNvPr id="5" name="Rounded Rectangle 4">
            <a:hlinkClick action="ppaction://hlinksldjump" r:id="rId4"/>
          </p:cNvPr>
          <p:cNvSpPr/>
          <p:nvPr/>
        </p:nvSpPr>
        <p:spPr>
          <a:xfrm>
            <a:off x="73152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A. Maya</a:t>
            </a:r>
          </a:p>
        </p:txBody>
      </p:sp>
      <p:sp>
        <p:nvSpPr>
          <p:cNvPr id="6" name="Rounded Rectangle 5">
            <a:hlinkClick action="ppaction://hlinksldjump" r:id="rId5"/>
          </p:cNvPr>
          <p:cNvSpPr/>
          <p:nvPr/>
        </p:nvSpPr>
        <p:spPr>
          <a:xfrm>
            <a:off x="626364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B. Inca</a:t>
            </a:r>
          </a:p>
        </p:txBody>
      </p:sp>
      <p:sp>
        <p:nvSpPr>
          <p:cNvPr id="7" name="Rounded Rectangle 6">
            <a:hlinkClick action="ppaction://hlinksldjump" r:id="rId4"/>
          </p:cNvPr>
          <p:cNvSpPr/>
          <p:nvPr/>
        </p:nvSpPr>
        <p:spPr>
          <a:xfrm>
            <a:off x="73152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C. Aztèque</a:t>
            </a:r>
          </a:p>
        </p:txBody>
      </p:sp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626364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D. Olmèque</a:t>
            </a:r>
          </a:p>
        </p:txBody>
      </p: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987552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22960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Aide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0F2A1B"/>
          </a:solidFill>
          <a:ln w="254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BBF7D0"/>
                </a:solidFill>
                <a:latin typeface="Calibri"/>
              </a:defRPr>
            </a:pPr>
            <a:r>
              <a:t>✅ Bonne réponse 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Machu Picchu est un site inca du XVe siècle, situé dans les Andes au Pérou.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Question suivante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88620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2A0F12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FECACA"/>
                </a:solidFill>
                <a:latin typeface="Calibri"/>
              </a:defRPr>
            </a:pPr>
            <a:r>
              <a:t>❌ Pas tout à fait…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Indice : la bonne réponse commence par « B ». Retente ta chance, ou affiche la solution.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19456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Réessayer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063240" y="5989320"/>
            <a:ext cx="256032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la solution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57607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A1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1">
                <a:solidFill>
                  <a:srgbClr val="D4AF37"/>
                </a:solidFill>
                <a:latin typeface="Calibri"/>
              </a:rPr>
              <a:t>Question 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137160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2600" b="1">
                <a:solidFill>
                  <a:srgbClr val="F8FAFC"/>
                </a:solidFill>
                <a:latin typeface="Calibri"/>
              </a:rPr>
              <a:t>Quel empereur a unifié la Chine au IIIe siècle av. J.-C. ?</a:t>
            </a:r>
          </a:p>
        </p:txBody>
      </p:sp>
      <p:sp>
        <p:nvSpPr>
          <p:cNvPr id="5" name="Rounded Rectangle 4">
            <a:hlinkClick action="ppaction://hlinksldjump" r:id="rId4"/>
          </p:cNvPr>
          <p:cNvSpPr/>
          <p:nvPr/>
        </p:nvSpPr>
        <p:spPr>
          <a:xfrm>
            <a:off x="73152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A. Qin Shi Huang</a:t>
            </a:r>
          </a:p>
        </p:txBody>
      </p:sp>
      <p:sp>
        <p:nvSpPr>
          <p:cNvPr id="6" name="Rounded Rectangle 5">
            <a:hlinkClick action="ppaction://hlinksldjump" r:id="rId5"/>
          </p:cNvPr>
          <p:cNvSpPr/>
          <p:nvPr/>
        </p:nvSpPr>
        <p:spPr>
          <a:xfrm>
            <a:off x="626364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B. Kublai Khan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73152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C. Sun Yat-sen</a:t>
            </a:r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626364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D. Tang Taizong</a:t>
            </a:r>
          </a:p>
        </p:txBody>
      </p: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987552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22960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Aide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0F2A1B"/>
          </a:solidFill>
          <a:ln w="254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BBF7D0"/>
                </a:solidFill>
                <a:latin typeface="Calibri"/>
              </a:defRPr>
            </a:pPr>
            <a:r>
              <a:t>✅ Bonne réponse 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Qin Shi Huang (dynastie Qin) est le premier empereur ayant unifié la Chine en 221 av. J.-C.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Question suivante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88620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2A0F12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FECACA"/>
                </a:solidFill>
                <a:latin typeface="Calibri"/>
              </a:defRPr>
            </a:pPr>
            <a:r>
              <a:t>❌ Pas tout à fait…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Indice : la bonne réponse commence par « A ». Retente ta chance, ou affiche la solution.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19456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Réessayer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063240" y="5989320"/>
            <a:ext cx="256032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la solution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57607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A1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1">
                <a:solidFill>
                  <a:srgbClr val="D4AF37"/>
                </a:solidFill>
                <a:latin typeface="Calibri"/>
              </a:rPr>
              <a:t>Question 7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137160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2600" b="1">
                <a:solidFill>
                  <a:srgbClr val="F8FAFC"/>
                </a:solidFill>
                <a:latin typeface="Calibri"/>
              </a:rPr>
              <a:t>En 1492, le navire amiral de Christophe Colomb s’appelait :</a:t>
            </a:r>
          </a:p>
        </p:txBody>
      </p:sp>
      <p:sp>
        <p:nvSpPr>
          <p:cNvPr id="5" name="Rounded Rectangle 4">
            <a:hlinkClick action="ppaction://hlinksldjump" r:id="rId4"/>
          </p:cNvPr>
          <p:cNvSpPr/>
          <p:nvPr/>
        </p:nvSpPr>
        <p:spPr>
          <a:xfrm>
            <a:off x="73152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A. La Pinta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626364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B. La Niña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73152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C. La Santa María</a:t>
            </a:r>
          </a:p>
        </p:txBody>
      </p:sp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626364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D. La Victoria</a:t>
            </a:r>
          </a:p>
        </p:txBody>
      </p: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987552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22960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Aide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0F2A1B"/>
          </a:solidFill>
          <a:ln w="254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BBF7D0"/>
                </a:solidFill>
                <a:latin typeface="Calibri"/>
              </a:defRPr>
            </a:pPr>
            <a:r>
              <a:t>✅ Bonne réponse 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La Santa María était le navire amiral (les deux autres : la Niña et la Pinta).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Question suivante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88620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2A0F12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FECACA"/>
                </a:solidFill>
                <a:latin typeface="Calibri"/>
              </a:defRPr>
            </a:pPr>
            <a:r>
              <a:t>❌ Pas tout à fait…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Indice : la bonne réponse commence par « C ». Retente ta chance, ou affiche la solution.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19456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Réessayer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063240" y="5989320"/>
            <a:ext cx="256032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la solution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57607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A1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1">
                <a:solidFill>
                  <a:srgbClr val="D4AF37"/>
                </a:solidFill>
                <a:latin typeface="Calibri"/>
              </a:rPr>
              <a:t>Question 8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137160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2600" b="1">
                <a:solidFill>
                  <a:srgbClr val="F8FAFC"/>
                </a:solidFill>
                <a:latin typeface="Calibri"/>
              </a:rPr>
              <a:t>La Magna Carta a été signée en Angleterre en :</a:t>
            </a:r>
          </a:p>
        </p:txBody>
      </p:sp>
      <p:sp>
        <p:nvSpPr>
          <p:cNvPr id="5" name="Rounded Rectangle 4">
            <a:hlinkClick action="ppaction://hlinksldjump" r:id="rId4"/>
          </p:cNvPr>
          <p:cNvSpPr/>
          <p:nvPr/>
        </p:nvSpPr>
        <p:spPr>
          <a:xfrm>
            <a:off x="73152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A. 1066</a:t>
            </a:r>
          </a:p>
        </p:txBody>
      </p:sp>
      <p:sp>
        <p:nvSpPr>
          <p:cNvPr id="6" name="Rounded Rectangle 5">
            <a:hlinkClick action="ppaction://hlinksldjump" r:id="rId5"/>
          </p:cNvPr>
          <p:cNvSpPr/>
          <p:nvPr/>
        </p:nvSpPr>
        <p:spPr>
          <a:xfrm>
            <a:off x="626364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B. 1215</a:t>
            </a:r>
          </a:p>
        </p:txBody>
      </p:sp>
      <p:sp>
        <p:nvSpPr>
          <p:cNvPr id="7" name="Rounded Rectangle 6">
            <a:hlinkClick action="ppaction://hlinksldjump" r:id="rId4"/>
          </p:cNvPr>
          <p:cNvSpPr/>
          <p:nvPr/>
        </p:nvSpPr>
        <p:spPr>
          <a:xfrm>
            <a:off x="73152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C. 1492</a:t>
            </a:r>
          </a:p>
        </p:txBody>
      </p:sp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626364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D. 1689</a:t>
            </a:r>
          </a:p>
        </p:txBody>
      </p: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987552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22960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Aide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0F2A1B"/>
          </a:solidFill>
          <a:ln w="254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BBF7D0"/>
                </a:solidFill>
                <a:latin typeface="Calibri"/>
              </a:defRPr>
            </a:pPr>
            <a:r>
              <a:t>✅ Bonne réponse 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La Magna Carta (1215) limite certains pouvoirs du roi et pose des bases du droit.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Question suivante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88620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2A0F12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FECACA"/>
                </a:solidFill>
                <a:latin typeface="Calibri"/>
              </a:defRPr>
            </a:pPr>
            <a:r>
              <a:t>❌ Pas tout à fait…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Indice : la bonne réponse commence par « B ». Retente ta chance, ou affiche la solution.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19456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Réessayer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063240" y="5989320"/>
            <a:ext cx="256032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la solution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57607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A1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1">
                <a:solidFill>
                  <a:srgbClr val="D4AF37"/>
                </a:solidFill>
                <a:latin typeface="Calibri"/>
              </a:rPr>
              <a:t>Question 9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137160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2600" b="1">
                <a:solidFill>
                  <a:srgbClr val="F8FAFC"/>
                </a:solidFill>
                <a:latin typeface="Calibri"/>
              </a:rPr>
              <a:t>Quelle bataille en 1815 marque la défaite finale de Napoléon Ier ?</a:t>
            </a:r>
          </a:p>
        </p:txBody>
      </p:sp>
      <p:sp>
        <p:nvSpPr>
          <p:cNvPr id="5" name="Rounded Rectangle 4">
            <a:hlinkClick action="ppaction://hlinksldjump" r:id="rId4"/>
          </p:cNvPr>
          <p:cNvSpPr/>
          <p:nvPr/>
        </p:nvSpPr>
        <p:spPr>
          <a:xfrm>
            <a:off x="73152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A. Austerlitz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626364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B. Trafalgar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73152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C. Waterloo</a:t>
            </a:r>
          </a:p>
        </p:txBody>
      </p:sp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626364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D. Iéna</a:t>
            </a:r>
          </a:p>
        </p:txBody>
      </p: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987552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22960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Aide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0F2A1B"/>
          </a:solidFill>
          <a:ln w="254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BBF7D0"/>
                </a:solidFill>
                <a:latin typeface="Calibri"/>
              </a:defRPr>
            </a:pPr>
            <a:r>
              <a:t>✅ Bonne réponse 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Waterloo (18 juin 1815) clôt l’épisode napoléonien et mène à l’exil à Sainte-Hélène.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Question suivante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88620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2A0F12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FECACA"/>
                </a:solidFill>
                <a:latin typeface="Calibri"/>
              </a:defRPr>
            </a:pPr>
            <a:r>
              <a:t>❌ Pas tout à fait…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Indice : la bonne réponse commence par « C ». Retente ta chance, ou affiche la solution.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19456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Réessayer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063240" y="5989320"/>
            <a:ext cx="256032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la solution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57607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A1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1">
                <a:solidFill>
                  <a:srgbClr val="D4AF37"/>
                </a:solidFill>
                <a:latin typeface="Calibri"/>
              </a:rPr>
              <a:t>Question 10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137160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2600" b="1">
                <a:solidFill>
                  <a:srgbClr val="F8FAFC"/>
                </a:solidFill>
                <a:latin typeface="Calibri"/>
              </a:rPr>
              <a:t>Quel peuple est associé à l’un des premiers alphabets ayant influencé le grec et le latin ?</a:t>
            </a:r>
          </a:p>
        </p:txBody>
      </p:sp>
      <p:sp>
        <p:nvSpPr>
          <p:cNvPr id="5" name="Rounded Rectangle 4">
            <a:hlinkClick action="ppaction://hlinksldjump" r:id="rId4"/>
          </p:cNvPr>
          <p:cNvSpPr/>
          <p:nvPr/>
        </p:nvSpPr>
        <p:spPr>
          <a:xfrm>
            <a:off x="73152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A. Les Phéniciens</a:t>
            </a:r>
          </a:p>
        </p:txBody>
      </p:sp>
      <p:sp>
        <p:nvSpPr>
          <p:cNvPr id="6" name="Rounded Rectangle 5">
            <a:hlinkClick action="ppaction://hlinksldjump" r:id="rId5"/>
          </p:cNvPr>
          <p:cNvSpPr/>
          <p:nvPr/>
        </p:nvSpPr>
        <p:spPr>
          <a:xfrm>
            <a:off x="6263640" y="283464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B. Les Vikings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73152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C. Les Perses</a:t>
            </a:r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6263640" y="4251960"/>
            <a:ext cx="5166360" cy="1005840"/>
          </a:xfrm>
          <a:prstGeom prst="roundRect">
            <a:avLst/>
          </a:prstGeom>
          <a:solidFill>
            <a:srgbClr val="241234"/>
          </a:solidFill>
          <a:ln w="1905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b="1">
                <a:solidFill>
                  <a:srgbClr val="F8FAFC"/>
                </a:solidFill>
                <a:latin typeface="Calibri"/>
              </a:rPr>
              <a:t>D. Les Spartiates</a:t>
            </a:r>
          </a:p>
        </p:txBody>
      </p: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987552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229600" y="5989320"/>
            <a:ext cx="1463040" cy="59436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8FAFC"/>
                </a:solidFill>
                <a:latin typeface="Calibri"/>
              </a:rPr>
              <a:t>Aide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0F2A1B"/>
          </a:solidFill>
          <a:ln w="254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BBF7D0"/>
                </a:solidFill>
                <a:latin typeface="Calibri"/>
              </a:defRPr>
            </a:pPr>
            <a:r>
              <a:t>✅ Bonne réponse 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L’alphabet phénicien a fortement influencé le grec, puis le latin et de nombreuses écritures.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Question suivante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88620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1005840"/>
            <a:ext cx="10698480" cy="1828800"/>
          </a:xfrm>
          <a:prstGeom prst="roundRect">
            <a:avLst/>
          </a:prstGeom>
          <a:solidFill>
            <a:srgbClr val="2A0F12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/>
          <a:lstStyle/>
          <a:p>
            <a:pPr algn="l">
              <a:defRPr sz="3400" b="1">
                <a:solidFill>
                  <a:srgbClr val="FECACA"/>
                </a:solidFill>
                <a:latin typeface="Calibri"/>
              </a:defRPr>
            </a:pPr>
            <a:r>
              <a:t>❌ Pas tout à fait…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3063240"/>
            <a:ext cx="10698480" cy="23774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8288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Indice : la bonne réponse commence par « A ». Retente ta chance, ou affiche la solution.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731520" y="5989320"/>
            <a:ext cx="219456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Réessayer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3063240" y="5989320"/>
            <a:ext cx="256032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la solution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57607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10698480" cy="12801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4400" b="1">
                <a:solidFill>
                  <a:srgbClr val="F8FAFC"/>
                </a:solidFill>
                <a:latin typeface="Calibri"/>
              </a:rPr>
              <a:t>Fin du quiz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33172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>
                <a:solidFill>
                  <a:srgbClr val="CBD5E1"/>
                </a:solidFill>
                <a:latin typeface="Calibri"/>
              </a:rPr>
              <a:t>Bravo ! Tu peux rejouer, ou consulter le corrigé complet.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548640"/>
            <a:ext cx="3840480" cy="45720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D4AF37"/>
                </a:solidFill>
                <a:latin typeface="Calibri"/>
              </a:rPr>
              <a:t>Histoire &amp; Civilisations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011680"/>
            <a:ext cx="10698480" cy="329184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28600"/>
          <a:lstStyle/>
          <a:p>
            <a:pPr algn="l">
              <a:defRPr sz="2000">
                <a:solidFill>
                  <a:srgbClr val="CBD5E1"/>
                </a:solidFill>
                <a:latin typeface="Calibri"/>
              </a:defRPr>
            </a:pPr>
            <a:r>
              <a:t>Astuce : pour une animation en équipe, note les points au tableau (1 point par bonne réponse) et garde un rythme rapide : 45–60 secondes par question.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731520" y="5989320"/>
            <a:ext cx="292608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Retour au Menu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3886200" y="5989320"/>
            <a:ext cx="274320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Voir le Corrigé</a:t>
            </a:r>
          </a:p>
        </p:txBody>
      </p:sp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6766560" y="5989320"/>
            <a:ext cx="25603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Rejouer (Q1)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08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10698480" cy="12801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4400" b="1">
                <a:solidFill>
                  <a:srgbClr val="F8FAFC"/>
                </a:solidFill>
                <a:latin typeface="Calibri"/>
              </a:rPr>
              <a:t>Corrigé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33172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>
                <a:solidFill>
                  <a:srgbClr val="CBD5E1"/>
                </a:solidFill>
                <a:latin typeface="Calibri"/>
              </a:rPr>
              <a:t>Réponses du quiz — Thème : Histoire &amp; Civilisations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548640"/>
            <a:ext cx="3840480" cy="45720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D4AF37"/>
                </a:solidFill>
                <a:latin typeface="Calibri"/>
              </a:rPr>
              <a:t>Histoire &amp; Civilisations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10698480" cy="4023360"/>
          </a:xfrm>
          <a:prstGeom prst="roundRect">
            <a:avLst/>
          </a:prstGeom>
          <a:solidFill>
            <a:srgbClr val="1A0F24"/>
          </a:solidFill>
          <a:ln w="12700">
            <a:solidFill>
              <a:srgbClr val="3B26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28600"/>
          <a:lstStyle/>
          <a:p>
            <a:pPr algn="ctr">
              <a:spcAft>
                <a:spcPts val="4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Q1. B — Constantinople</a:t>
            </a:r>
          </a:p>
          <a:p>
            <a:pPr>
              <a:spcAft>
                <a:spcPts val="4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Q2. B — 1789</a:t>
            </a:r>
          </a:p>
          <a:p>
            <a:pPr>
              <a:spcAft>
                <a:spcPts val="4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Q3. B — Homère</a:t>
            </a:r>
          </a:p>
          <a:p>
            <a:pPr>
              <a:spcAft>
                <a:spcPts val="4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Q4. B — Les hiéroglyphes égyptiens</a:t>
            </a:r>
          </a:p>
          <a:p>
            <a:pPr>
              <a:spcAft>
                <a:spcPts val="4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Q5. B — Inca</a:t>
            </a:r>
          </a:p>
          <a:p>
            <a:pPr>
              <a:spcAft>
                <a:spcPts val="4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Q6. A — Qin Shi Huang</a:t>
            </a:r>
          </a:p>
          <a:p>
            <a:pPr>
              <a:spcAft>
                <a:spcPts val="4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Q7. C — La Santa María</a:t>
            </a:r>
          </a:p>
          <a:p>
            <a:pPr>
              <a:spcAft>
                <a:spcPts val="4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Q8. B — 1215</a:t>
            </a:r>
          </a:p>
          <a:p>
            <a:pPr>
              <a:spcAft>
                <a:spcPts val="4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Q9. C — Waterloo</a:t>
            </a:r>
          </a:p>
          <a:p>
            <a:pPr>
              <a:spcAft>
                <a:spcPts val="400"/>
              </a:spcAft>
              <a:defRPr sz="1800">
                <a:solidFill>
                  <a:srgbClr val="CBD5E1"/>
                </a:solidFill>
                <a:latin typeface="Calibri"/>
              </a:defRPr>
            </a:pPr>
            <a:r>
              <a:t>Q10. A — Les Phéniciens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731520" y="5989320"/>
            <a:ext cx="1645920" cy="640080"/>
          </a:xfrm>
          <a:prstGeom prst="roundRect">
            <a:avLst/>
          </a:prstGeom>
          <a:solidFill>
            <a:srgbClr val="2A173A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8FAFC"/>
                </a:solidFill>
                <a:latin typeface="Calibri"/>
              </a:rPr>
              <a:t>Menu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2514600" y="5989320"/>
            <a:ext cx="2011680" cy="640080"/>
          </a:xfrm>
          <a:prstGeom prst="roundRect">
            <a:avLst/>
          </a:prstGeom>
          <a:solidFill>
            <a:srgbClr val="D4AF37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A0F24"/>
                </a:solidFill>
                <a:latin typeface="Calibri"/>
              </a:rPr>
              <a:t>Aller à 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0" y="6537960"/>
            <a:ext cx="2743200" cy="27432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r"/>
            <a:r>
              <a:rPr sz="1000">
                <a:solidFill>
                  <a:srgbClr val="9CA3AF"/>
                </a:solidFill>
                <a:latin typeface="Calibri"/>
              </a:rPr>
              <a:t>lecoursgratuit.com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