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</c:v>
                </c:pt>
              </c:strCache>
            </c:strRef>
          </c:tx>
          <c:spPr>
            <a:solidFill>
              <a:srgbClr val="00A6A6"/>
            </a:solidFill>
            <a:ln w="25400" cap="flat">
              <a:solidFill>
                <a:srgbClr val="00A6A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0A6A6"/>
              </a:solidFill>
              <a:ln w="9525" cap="flat">
                <a:solidFill>
                  <a:srgbClr val="00A6A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Fév</c:v>
                  </c:pt>
                  <c:pt idx="2">
                    <c:v>Mar</c:v>
                  </c:pt>
                  <c:pt idx="3">
                    <c:v>Avr</c:v>
                  </c:pt>
                  <c:pt idx="4">
                    <c:v>Mai</c:v>
                  </c:pt>
                  <c:pt idx="5">
                    <c:v>Juin</c:v>
                  </c:pt>
                  <c:pt idx="6">
                    <c:v>Juil</c:v>
                  </c:pt>
                  <c:pt idx="7">
                    <c:v>Aoû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Déc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1.4</c:v>
                </c:pt>
                <c:pt idx="1">
                  <c:v>1.52</c:v>
                </c:pt>
                <c:pt idx="2">
                  <c:v>1.46</c:v>
                </c:pt>
                <c:pt idx="3">
                  <c:v>1.61</c:v>
                </c:pt>
                <c:pt idx="4">
                  <c:v>1.72</c:v>
                </c:pt>
                <c:pt idx="5">
                  <c:v>1.8</c:v>
                </c:pt>
                <c:pt idx="6">
                  <c:v>1.76</c:v>
                </c:pt>
                <c:pt idx="7">
                  <c:v>1.88</c:v>
                </c:pt>
                <c:pt idx="8">
                  <c:v>1.95</c:v>
                </c:pt>
                <c:pt idx="9">
                  <c:v>2.08</c:v>
                </c:pt>
                <c:pt idx="10">
                  <c:v>2.12</c:v>
                </c:pt>
                <c:pt idx="11">
                  <c:v>2.2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Objectif</c:v>
                </c:pt>
              </c:strCache>
            </c:strRef>
          </c:tx>
          <c:spPr>
            <a:solidFill>
              <a:srgbClr val="FFB020"/>
            </a:solidFill>
            <a:ln w="25400" cap="flat">
              <a:solidFill>
                <a:srgbClr val="FFB02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FFB020"/>
              </a:solidFill>
              <a:ln w="9525" cap="flat">
                <a:solidFill>
                  <a:srgbClr val="FFB0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Fév</c:v>
                  </c:pt>
                  <c:pt idx="2">
                    <c:v>Mar</c:v>
                  </c:pt>
                  <c:pt idx="3">
                    <c:v>Avr</c:v>
                  </c:pt>
                  <c:pt idx="4">
                    <c:v>Mai</c:v>
                  </c:pt>
                  <c:pt idx="5">
                    <c:v>Juin</c:v>
                  </c:pt>
                  <c:pt idx="6">
                    <c:v>Juil</c:v>
                  </c:pt>
                  <c:pt idx="7">
                    <c:v>Aoû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Déc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1.45</c:v>
                </c:pt>
                <c:pt idx="1">
                  <c:v>1.48</c:v>
                </c:pt>
                <c:pt idx="2">
                  <c:v>1.52</c:v>
                </c:pt>
                <c:pt idx="3">
                  <c:v>1.58</c:v>
                </c:pt>
                <c:pt idx="4">
                  <c:v>1.66</c:v>
                </c:pt>
                <c:pt idx="5">
                  <c:v>1.72</c:v>
                </c:pt>
                <c:pt idx="6">
                  <c:v>1.78</c:v>
                </c:pt>
                <c:pt idx="7">
                  <c:v>1.82</c:v>
                </c:pt>
                <c:pt idx="8">
                  <c:v>1.9</c:v>
                </c:pt>
                <c:pt idx="9">
                  <c:v>2</c:v>
                </c:pt>
                <c:pt idx="10">
                  <c:v>2.05</c:v>
                </c:pt>
                <c:pt idx="11">
                  <c:v>2.15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8C0C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8C0C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Canaux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A6A6"/>
              </a:solidFill>
              <a:effectLst/>
            </c:spPr>
          </c:dPt>
          <c:dPt>
            <c:idx val="1"/>
            <c:bubble3D val="0"/>
            <c:spPr>
              <a:solidFill>
                <a:srgbClr val="FFB020"/>
              </a:solidFill>
              <a:effectLst/>
            </c:spPr>
          </c:dPt>
          <c:dPt>
            <c:idx val="2"/>
            <c:bubble3D val="0"/>
            <c:spPr>
              <a:solidFill>
                <a:srgbClr val="102A4C"/>
              </a:solidFill>
              <a:effectLst/>
            </c:spPr>
          </c:dPt>
          <c:dPt>
            <c:idx val="3"/>
            <c:bubble3D val="0"/>
            <c:spPr>
              <a:solidFill>
                <a:srgbClr val="2ECC71"/>
              </a:solidFill>
              <a:effectLst/>
            </c:spPr>
          </c:dPt>
          <c:dPt>
            <c:idx val="4"/>
            <c:bubble3D val="0"/>
            <c:spPr>
              <a:solidFill>
                <a:srgbClr val="FF3B3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Direct</c:v>
                </c:pt>
                <c:pt idx="1">
                  <c:v>Partenaires</c:v>
                </c:pt>
                <c:pt idx="2">
                  <c:v>Paid</c:v>
                </c:pt>
                <c:pt idx="3">
                  <c:v>SEO</c:v>
                </c:pt>
                <c:pt idx="4">
                  <c:v>Autres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21</c:v>
                </c:pt>
                <c:pt idx="2">
                  <c:v>18</c:v>
                </c:pt>
                <c:pt idx="3">
                  <c:v>17</c:v>
                </c:pt>
                <c:pt idx="4">
                  <c:v>10</c:v>
                </c:pt>
              </c:numCache>
            </c:numRef>
          </c:val>
        </c:ser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663440"/>
            <a:ext cx="2194560" cy="2194560"/>
          </a:xfrm>
          <a:prstGeom prst="ellipse">
            <a:avLst/>
          </a:prstGeom>
          <a:solidFill>
            <a:srgbClr val="00A6A6">
              <a:alpha val="22000"/>
            </a:srgbClr>
          </a:solidFill>
          <a:ln w="12700">
            <a:solidFill>
              <a:srgbClr val="00A6A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0"/>
            <a:ext cx="2834640" cy="2834640"/>
          </a:xfrm>
          <a:prstGeom prst="ellipse">
            <a:avLst/>
          </a:prstGeom>
          <a:solidFill>
            <a:srgbClr val="FFB020">
              <a:alpha val="20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41280" y="3246120"/>
            <a:ext cx="1874520" cy="1874520"/>
          </a:xfrm>
          <a:prstGeom prst="rightTriangle">
            <a:avLst/>
          </a:prstGeom>
          <a:solidFill>
            <a:srgbClr val="10C2C2">
              <a:alpha val="24000"/>
            </a:srgbClr>
          </a:solidFill>
          <a:ln w="12700">
            <a:solidFill>
              <a:srgbClr val="10C2C2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997135" y="502920"/>
            <a:ext cx="1600200" cy="640080"/>
          </a:xfrm>
          <a:prstGeom prst="round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97135" y="676656"/>
            <a:ext cx="1600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96596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594360" y="2788920"/>
            <a:ext cx="1234440" cy="109728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9718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{Nom du projet / période}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Préparé par : {Nom}  •  Date : {JJ/MM/AAAA}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77240"/>
            <a:ext cx="12191695" cy="54864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64592"/>
            <a:ext cx="8076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de style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530352"/>
            <a:ext cx="807689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Couleurs, typo et composants (modifiable)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854135" y="182880"/>
            <a:ext cx="2743200" cy="384048"/>
          </a:xfrm>
          <a:prstGeom prst="round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27287" y="237744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10515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Palette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94360" y="1417320"/>
            <a:ext cx="1143000" cy="594360"/>
          </a:xfrm>
          <a:prstGeom prst="round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94360" y="2066544"/>
            <a:ext cx="1143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Navy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#0B1F3B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057400" y="1417320"/>
            <a:ext cx="1143000" cy="594360"/>
          </a:xfrm>
          <a:prstGeom prst="round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057400" y="2066544"/>
            <a:ext cx="1143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Teal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#00A6A6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520440" y="1417320"/>
            <a:ext cx="1143000" cy="594360"/>
          </a:xfrm>
          <a:prstGeom prst="round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520440" y="2066544"/>
            <a:ext cx="1143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#FFB020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94360" y="2651760"/>
            <a:ext cx="1143000" cy="594360"/>
          </a:xfrm>
          <a:prstGeom prst="round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94360" y="3300984"/>
            <a:ext cx="1143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#2ECC71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057400" y="2651760"/>
            <a:ext cx="1143000" cy="594360"/>
          </a:xfrm>
          <a:prstGeom prst="roundRect">
            <a:avLst/>
          </a:prstGeom>
          <a:solidFill>
            <a:srgbClr val="FF3B30"/>
          </a:solidFill>
          <a:ln w="12700">
            <a:solidFill>
              <a:srgbClr val="FF3B30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057400" y="3300984"/>
            <a:ext cx="1143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#FF3B30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520440" y="2651760"/>
            <a:ext cx="1143000" cy="594360"/>
          </a:xfrm>
          <a:prstGeom prst="roundRect">
            <a:avLst/>
          </a:prstGeom>
          <a:solidFill>
            <a:srgbClr val="E7EBE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520440" y="3300984"/>
            <a:ext cx="1143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Gray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#E7EBEF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172200" y="10515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Typographie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172200" y="1417320"/>
            <a:ext cx="59893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400800" y="1572768"/>
            <a:ext cx="5577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Titre (22–28)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6400800" y="1956816"/>
            <a:ext cx="5577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Sous-titre (12–14) — texte secondaire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400800" y="2267712"/>
            <a:ext cx="5577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Corps (11–12) : utilisez des phrases courtes et des puces.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400800" y="2578608"/>
            <a:ext cx="5577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(28–36) : mettre en avant un chiffre.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94360" y="3794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Composants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94360" y="4160520"/>
            <a:ext cx="374904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94360" y="4160520"/>
            <a:ext cx="109728" cy="141732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0392" y="4416552"/>
            <a:ext cx="475488" cy="475488"/>
          </a:xfrm>
          <a:prstGeom prst="ellipse">
            <a:avLst/>
          </a:prstGeom>
          <a:solidFill>
            <a:srgbClr val="00A6A6">
              <a:alpha val="90000"/>
            </a:srgbClr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96112" y="446227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435608" y="4343400"/>
            <a:ext cx="2788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1 250</a:t>
            </a:r>
            <a:endParaRPr lang="en-US" sz="3000" dirty="0"/>
          </a:p>
        </p:txBody>
      </p:sp>
      <p:sp>
        <p:nvSpPr>
          <p:cNvPr id="33" name="Text 31"/>
          <p:cNvSpPr/>
          <p:nvPr/>
        </p:nvSpPr>
        <p:spPr>
          <a:xfrm>
            <a:off x="1435608" y="4873752"/>
            <a:ext cx="2788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— exemple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435608" y="525780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91640" y="522122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+8,2%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663440" y="4160520"/>
            <a:ext cx="397764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663440" y="4160520"/>
            <a:ext cx="91440" cy="1417320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864608" y="432511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4864608" y="4654296"/>
            <a:ext cx="3657600" cy="8321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de texte pour expliquer une variation, une cause ou une action.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8869680" y="4617720"/>
            <a:ext cx="2926080" cy="502920"/>
          </a:xfrm>
          <a:prstGeom prst="rightArrow">
            <a:avLst/>
          </a:prstGeom>
          <a:solidFill>
            <a:srgbClr val="102A4C">
              <a:alpha val="85000"/>
            </a:srgbClr>
          </a:solidFill>
          <a:ln w="12700">
            <a:solidFill>
              <a:srgbClr val="102A4C">
                <a:alpha val="6000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933688" y="4718304"/>
            <a:ext cx="279806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Flèches &amp; badges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594360" y="6382512"/>
            <a:ext cx="11002975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94360" y="64739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{Confidentiel}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10682935" y="647395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77240"/>
            <a:ext cx="12191695" cy="54864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64592"/>
            <a:ext cx="8076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— chiffres clés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530352"/>
            <a:ext cx="807689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{Période} • {Scope}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854135" y="182880"/>
            <a:ext cx="2743200" cy="384048"/>
          </a:xfrm>
          <a:prstGeom prst="round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27287" y="237744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94360" y="123444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94360" y="1234440"/>
            <a:ext cx="109728" cy="160020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1490472"/>
            <a:ext cx="475488" cy="475488"/>
          </a:xfrm>
          <a:prstGeom prst="ellipse">
            <a:avLst/>
          </a:prstGeom>
          <a:solidFill>
            <a:srgbClr val="00A6A6">
              <a:alpha val="90000"/>
            </a:srgbClr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1536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35608" y="1417320"/>
            <a:ext cx="2286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{€ 2,45M}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435608" y="1947672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 d'affaires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435608" y="233172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691640" y="229514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+{12,4}%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160520" y="123444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160520" y="1234440"/>
            <a:ext cx="109728" cy="1600200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416552" y="1490472"/>
            <a:ext cx="475488" cy="475488"/>
          </a:xfrm>
          <a:prstGeom prst="ellipse">
            <a:avLst/>
          </a:prstGeom>
          <a:solidFill>
            <a:srgbClr val="FFB020">
              <a:alpha val="90000"/>
            </a:srgbClr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62272" y="1536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001768" y="1417320"/>
            <a:ext cx="2286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{128k}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5001768" y="1947672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Utilisateurs actifs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001768" y="233172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257800" y="229514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+{4,1}%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726680" y="123444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726680" y="1234440"/>
            <a:ext cx="109728" cy="1600200"/>
          </a:xfrm>
          <a:prstGeom prst="rect">
            <a:avLst/>
          </a:prstGeom>
          <a:solidFill>
            <a:srgbClr val="FF3B30"/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982712" y="1490472"/>
            <a:ext cx="475488" cy="475488"/>
          </a:xfrm>
          <a:prstGeom prst="ellipse">
            <a:avLst/>
          </a:prstGeom>
          <a:solidFill>
            <a:srgbClr val="FF3B30">
              <a:alpha val="90000"/>
            </a:srgbClr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28432" y="1536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567928" y="1417320"/>
            <a:ext cx="2286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{3,2%}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8567928" y="1947672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churn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567928" y="2331720"/>
            <a:ext cx="219456" cy="219456"/>
          </a:xfrm>
          <a:prstGeom prst="downArrow">
            <a:avLst/>
          </a:prstGeom>
          <a:solidFill>
            <a:srgbClr val="FF3B30"/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823960" y="229514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3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-{0,6} pt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94360" y="3063240"/>
            <a:ext cx="745236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94360" y="3063240"/>
            <a:ext cx="109728" cy="3108960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50392" y="3246120"/>
            <a:ext cx="7132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clés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50392" y="3639312"/>
            <a:ext cx="7132320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{Insight 1 : ...}
</a:t>
            </a:r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{Insight 2 : ...}
</a:t>
            </a:r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{Insight 3 : ...}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8321040" y="3063240"/>
            <a:ext cx="3703320" cy="3108960"/>
          </a:xfrm>
          <a:prstGeom prst="round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531352" y="3273552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531352" y="3566160"/>
            <a:ext cx="3383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{€ 2,30M}</a:t>
            </a:r>
            <a:endParaRPr lang="en-US" sz="3000" dirty="0"/>
          </a:p>
        </p:txBody>
      </p:sp>
      <p:sp>
        <p:nvSpPr>
          <p:cNvPr id="39" name="Text 37"/>
          <p:cNvSpPr/>
          <p:nvPr/>
        </p:nvSpPr>
        <p:spPr>
          <a:xfrm>
            <a:off x="8531352" y="429768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Atteinte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531352" y="4590288"/>
            <a:ext cx="3383280" cy="411480"/>
          </a:xfrm>
          <a:prstGeom prst="roundRect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531352" y="4590288"/>
            <a:ext cx="2514600" cy="411480"/>
          </a:xfrm>
          <a:prstGeom prst="round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1155680" y="4636008"/>
            <a:ext cx="74066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{92%}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8531352" y="513892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retenir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531352" y="5413248"/>
            <a:ext cx="3383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{Action 1}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{Action 2}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{Risque}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94360" y="6382512"/>
            <a:ext cx="11002975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94360" y="64739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{Confidentiel}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10682935" y="647395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77240"/>
            <a:ext cx="12191695" cy="54864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64592"/>
            <a:ext cx="8076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Tableau de bord — KPIs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530352"/>
            <a:ext cx="807689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{Remplacez les valeurs et libellés}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854135" y="182880"/>
            <a:ext cx="2743200" cy="384048"/>
          </a:xfrm>
          <a:prstGeom prst="round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27287" y="237744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94360" y="1234440"/>
            <a:ext cx="32461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94360" y="1234440"/>
            <a:ext cx="109728" cy="141732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1490472"/>
            <a:ext cx="475488" cy="475488"/>
          </a:xfrm>
          <a:prstGeom prst="ellipse">
            <a:avLst/>
          </a:prstGeom>
          <a:solidFill>
            <a:srgbClr val="00A6A6">
              <a:alpha val="90000"/>
            </a:srgbClr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1536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35608" y="1417320"/>
            <a:ext cx="1417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{4 820}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435608" y="1947672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Nouveaux clients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435608" y="233172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691640" y="229514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+{6,0}%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651760" y="2414016"/>
            <a:ext cx="960120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651760" y="2377440"/>
            <a:ext cx="960120" cy="-18288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131820" y="2194560"/>
            <a:ext cx="480060" cy="13716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160520" y="1234440"/>
            <a:ext cx="32461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160520" y="1234440"/>
            <a:ext cx="109728" cy="1417320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1490472"/>
            <a:ext cx="475488" cy="475488"/>
          </a:xfrm>
          <a:prstGeom prst="ellipse">
            <a:avLst/>
          </a:prstGeom>
          <a:solidFill>
            <a:srgbClr val="FFB020">
              <a:alpha val="90000"/>
            </a:srgbClr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62272" y="1536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001768" y="1417320"/>
            <a:ext cx="1417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{€ 18,9}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5001768" y="1947672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ARPU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001768" y="233172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257800" y="229514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+{1,3}%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217920" y="2414016"/>
            <a:ext cx="960120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17920" y="2377440"/>
            <a:ext cx="960120" cy="-182880"/>
          </a:xfrm>
          <a:prstGeom prst="line">
            <a:avLst/>
          </a:prstGeom>
          <a:noFill/>
          <a:ln w="25400">
            <a:solidFill>
              <a:srgbClr val="FFB02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697980" y="2194560"/>
            <a:ext cx="480060" cy="137160"/>
          </a:xfrm>
          <a:prstGeom prst="line">
            <a:avLst/>
          </a:prstGeom>
          <a:noFill/>
          <a:ln w="25400">
            <a:solidFill>
              <a:srgbClr val="FFB02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726680" y="1234440"/>
            <a:ext cx="32461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726680" y="1234440"/>
            <a:ext cx="109728" cy="14173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982712" y="1490472"/>
            <a:ext cx="475488" cy="475488"/>
          </a:xfrm>
          <a:prstGeom prst="ellipse">
            <a:avLst/>
          </a:prstGeom>
          <a:solidFill>
            <a:srgbClr val="2ECC71">
              <a:alpha val="90000"/>
            </a:srgbClr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028432" y="1536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567928" y="1417320"/>
            <a:ext cx="1417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{42}</a:t>
            </a:r>
            <a:endParaRPr lang="en-US" sz="3000" dirty="0"/>
          </a:p>
        </p:txBody>
      </p:sp>
      <p:sp>
        <p:nvSpPr>
          <p:cNvPr id="35" name="Text 33"/>
          <p:cNvSpPr/>
          <p:nvPr/>
        </p:nvSpPr>
        <p:spPr>
          <a:xfrm>
            <a:off x="8567928" y="1947672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8567928" y="233172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823960" y="229514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+{3} pts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9784080" y="2414016"/>
            <a:ext cx="960120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784080" y="2377440"/>
            <a:ext cx="960120" cy="-182880"/>
          </a:xfrm>
          <a:prstGeom prst="line">
            <a:avLst/>
          </a:prstGeom>
          <a:noFill/>
          <a:ln w="25400">
            <a:solidFill>
              <a:srgbClr val="2ECC7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264140" y="2194560"/>
            <a:ext cx="480060" cy="137160"/>
          </a:xfrm>
          <a:prstGeom prst="line">
            <a:avLst/>
          </a:prstGeom>
          <a:noFill/>
          <a:ln w="25400">
            <a:solidFill>
              <a:srgbClr val="2ECC71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" y="2971800"/>
            <a:ext cx="32461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594360" y="2971800"/>
            <a:ext cx="109728" cy="1417320"/>
          </a:xfrm>
          <a:prstGeom prst="rect">
            <a:avLst/>
          </a:prstGeom>
          <a:solidFill>
            <a:srgbClr val="FF3B30"/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50392" y="3227832"/>
            <a:ext cx="475488" cy="475488"/>
          </a:xfrm>
          <a:prstGeom prst="ellipse">
            <a:avLst/>
          </a:prstGeom>
          <a:solidFill>
            <a:srgbClr val="FF3B30">
              <a:alpha val="90000"/>
            </a:srgbClr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96112" y="327355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1435608" y="3154680"/>
            <a:ext cx="1417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{€ 12,4}</a:t>
            </a:r>
            <a:endParaRPr lang="en-US" sz="3000" dirty="0"/>
          </a:p>
        </p:txBody>
      </p:sp>
      <p:sp>
        <p:nvSpPr>
          <p:cNvPr id="46" name="Text 44"/>
          <p:cNvSpPr/>
          <p:nvPr/>
        </p:nvSpPr>
        <p:spPr>
          <a:xfrm>
            <a:off x="1435608" y="3685032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d'acquisition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1435608" y="4069080"/>
            <a:ext cx="219456" cy="219456"/>
          </a:xfrm>
          <a:prstGeom prst="downArrow">
            <a:avLst/>
          </a:prstGeom>
          <a:solidFill>
            <a:srgbClr val="FF3B30"/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691640" y="403250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3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-{0,8}%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2651760" y="4151376"/>
            <a:ext cx="960120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651760" y="4114800"/>
            <a:ext cx="960120" cy="-182880"/>
          </a:xfrm>
          <a:prstGeom prst="line">
            <a:avLst/>
          </a:prstGeom>
          <a:noFill/>
          <a:ln w="25400">
            <a:solidFill>
              <a:srgbClr val="FF3B3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131820" y="3931920"/>
            <a:ext cx="480060" cy="137160"/>
          </a:xfrm>
          <a:prstGeom prst="line">
            <a:avLst/>
          </a:prstGeom>
          <a:noFill/>
          <a:ln w="25400">
            <a:solidFill>
              <a:srgbClr val="FF3B3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160520" y="2971800"/>
            <a:ext cx="32461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4160520" y="2971800"/>
            <a:ext cx="109728" cy="1417320"/>
          </a:xfrm>
          <a:prstGeom prst="rect">
            <a:avLst/>
          </a:prstGeom>
          <a:solidFill>
            <a:srgbClr val="102A4C"/>
          </a:solidFill>
          <a:ln w="12700">
            <a:solidFill>
              <a:srgbClr val="102A4C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416552" y="3227832"/>
            <a:ext cx="475488" cy="475488"/>
          </a:xfrm>
          <a:prstGeom prst="ellipse">
            <a:avLst/>
          </a:prstGeom>
          <a:solidFill>
            <a:srgbClr val="102A4C">
              <a:alpha val="90000"/>
            </a:srgbClr>
          </a:solidFill>
          <a:ln w="12700">
            <a:solidFill>
              <a:srgbClr val="102A4C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462272" y="327355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5001768" y="3154680"/>
            <a:ext cx="1417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{1 230}</a:t>
            </a:r>
            <a:endParaRPr lang="en-US" sz="3000" dirty="0"/>
          </a:p>
        </p:txBody>
      </p:sp>
      <p:sp>
        <p:nvSpPr>
          <p:cNvPr id="57" name="Text 55"/>
          <p:cNvSpPr/>
          <p:nvPr/>
        </p:nvSpPr>
        <p:spPr>
          <a:xfrm>
            <a:off x="5001768" y="3685032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 support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5001768" y="406908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5257800" y="403250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+{9,4}%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6217920" y="4151376"/>
            <a:ext cx="960120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217920" y="4114800"/>
            <a:ext cx="960120" cy="-182880"/>
          </a:xfrm>
          <a:prstGeom prst="line">
            <a:avLst/>
          </a:prstGeom>
          <a:noFill/>
          <a:ln w="25400">
            <a:solidFill>
              <a:srgbClr val="102A4C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6697980" y="3931920"/>
            <a:ext cx="480060" cy="137160"/>
          </a:xfrm>
          <a:prstGeom prst="line">
            <a:avLst/>
          </a:prstGeom>
          <a:noFill/>
          <a:ln w="25400">
            <a:solidFill>
              <a:srgbClr val="102A4C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7726680" y="2971800"/>
            <a:ext cx="32461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12000"/>
              </a:srgbClr>
            </a:outerShdw>
          </a:effectLst>
        </p:spPr>
      </p:sp>
      <p:sp>
        <p:nvSpPr>
          <p:cNvPr id="64" name="Shape 62"/>
          <p:cNvSpPr/>
          <p:nvPr/>
        </p:nvSpPr>
        <p:spPr>
          <a:xfrm>
            <a:off x="7726680" y="2971800"/>
            <a:ext cx="109728" cy="1417320"/>
          </a:xfrm>
          <a:prstGeom prst="rect">
            <a:avLst/>
          </a:prstGeom>
          <a:solidFill>
            <a:srgbClr val="10C2C2"/>
          </a:solidFill>
          <a:ln w="12700">
            <a:solidFill>
              <a:srgbClr val="10C2C2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7982712" y="3227832"/>
            <a:ext cx="475488" cy="475488"/>
          </a:xfrm>
          <a:prstGeom prst="ellipse">
            <a:avLst/>
          </a:prstGeom>
          <a:solidFill>
            <a:srgbClr val="10C2C2">
              <a:alpha val="90000"/>
            </a:srgbClr>
          </a:solidFill>
          <a:ln w="12700">
            <a:solidFill>
              <a:srgbClr val="10C2C2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28432" y="327355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500" dirty="0"/>
          </a:p>
        </p:txBody>
      </p:sp>
      <p:sp>
        <p:nvSpPr>
          <p:cNvPr id="67" name="Text 65"/>
          <p:cNvSpPr/>
          <p:nvPr/>
        </p:nvSpPr>
        <p:spPr>
          <a:xfrm>
            <a:off x="8567928" y="3154680"/>
            <a:ext cx="1417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{99,92%}</a:t>
            </a:r>
            <a:endParaRPr lang="en-US" sz="3000" dirty="0"/>
          </a:p>
        </p:txBody>
      </p:sp>
      <p:sp>
        <p:nvSpPr>
          <p:cNvPr id="68" name="Text 66"/>
          <p:cNvSpPr/>
          <p:nvPr/>
        </p:nvSpPr>
        <p:spPr>
          <a:xfrm>
            <a:off x="8567928" y="3685032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Disponibilité</a:t>
            </a:r>
            <a:endParaRPr lang="en-US" sz="1200" dirty="0"/>
          </a:p>
        </p:txBody>
      </p:sp>
      <p:sp>
        <p:nvSpPr>
          <p:cNvPr id="69" name="Shape 67"/>
          <p:cNvSpPr/>
          <p:nvPr/>
        </p:nvSpPr>
        <p:spPr>
          <a:xfrm>
            <a:off x="8567928" y="4069080"/>
            <a:ext cx="219456" cy="219456"/>
          </a:xfrm>
          <a:prstGeom prst="upArrow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823960" y="403250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+{0,02} pt</a:t>
            </a:r>
            <a:endParaRPr lang="en-US" sz="1200" dirty="0"/>
          </a:p>
        </p:txBody>
      </p:sp>
      <p:sp>
        <p:nvSpPr>
          <p:cNvPr id="71" name="Shape 69"/>
          <p:cNvSpPr/>
          <p:nvPr/>
        </p:nvSpPr>
        <p:spPr>
          <a:xfrm>
            <a:off x="9784080" y="4151376"/>
            <a:ext cx="960120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784080" y="4114800"/>
            <a:ext cx="960120" cy="-182880"/>
          </a:xfrm>
          <a:prstGeom prst="line">
            <a:avLst/>
          </a:prstGeom>
          <a:noFill/>
          <a:ln w="25400">
            <a:solidFill>
              <a:srgbClr val="10C2C2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264140" y="3931920"/>
            <a:ext cx="480060" cy="137160"/>
          </a:xfrm>
          <a:prstGeom prst="line">
            <a:avLst/>
          </a:prstGeom>
          <a:noFill/>
          <a:ln w="25400">
            <a:solidFill>
              <a:srgbClr val="10C2C2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94360" y="4709160"/>
            <a:ext cx="11000232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75" name="Shape 73"/>
          <p:cNvSpPr/>
          <p:nvPr/>
        </p:nvSpPr>
        <p:spPr>
          <a:xfrm>
            <a:off x="594360" y="4709160"/>
            <a:ext cx="91440" cy="1143000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795528" y="4873752"/>
            <a:ext cx="106801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 de lecture</a:t>
            </a:r>
            <a:endParaRPr lang="en-US" sz="1400" dirty="0"/>
          </a:p>
        </p:txBody>
      </p:sp>
      <p:sp>
        <p:nvSpPr>
          <p:cNvPr id="77" name="Text 75"/>
          <p:cNvSpPr/>
          <p:nvPr/>
        </p:nvSpPr>
        <p:spPr>
          <a:xfrm>
            <a:off x="795528" y="5202936"/>
            <a:ext cx="10680192" cy="5577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{Définition KPI}  • {Périmètre}  • {Source de données}  • {Fréquence de mise à jour}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594360" y="6382512"/>
            <a:ext cx="11002975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594360" y="64739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{Confidentiel}</a:t>
            </a:r>
            <a:endParaRPr lang="en-US" sz="1000" dirty="0"/>
          </a:p>
        </p:txBody>
      </p:sp>
      <p:sp>
        <p:nvSpPr>
          <p:cNvPr id="80" name="Text 78"/>
          <p:cNvSpPr/>
          <p:nvPr/>
        </p:nvSpPr>
        <p:spPr>
          <a:xfrm>
            <a:off x="10682935" y="647395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77240"/>
            <a:ext cx="12191695" cy="54864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64592"/>
            <a:ext cx="8076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Évolution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530352"/>
            <a:ext cx="807689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Tendance mensuelle et commentaires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854135" y="182880"/>
            <a:ext cx="2743200" cy="384048"/>
          </a:xfrm>
          <a:prstGeom prst="round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27287" y="237744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TENDANCE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94360" y="1234440"/>
            <a:ext cx="7543800" cy="4800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68680" y="141732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 d'affaires (M€)</a:t>
            </a:r>
            <a:endParaRPr lang="en-US" sz="14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914400" y="1737360"/>
          <a:ext cx="6903720" cy="4069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8503920" y="1234440"/>
            <a:ext cx="3639312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503920" y="1234440"/>
            <a:ext cx="91440" cy="141732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705088" y="1399032"/>
            <a:ext cx="3319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705088" y="1728216"/>
            <a:ext cx="3319272" cy="8321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{Pic en Oct}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{Effet promo}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{Saisonnalité}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503920" y="2788920"/>
            <a:ext cx="3639312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503920" y="2788920"/>
            <a:ext cx="91440" cy="1417320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705088" y="2953512"/>
            <a:ext cx="3319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705088" y="3282696"/>
            <a:ext cx="3319272" cy="8321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{Mix produit}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{Prix}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{Acquisition}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8503920" y="4343400"/>
            <a:ext cx="3639312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503920" y="4343400"/>
            <a:ext cx="91440" cy="1691640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705088" y="4507992"/>
            <a:ext cx="3319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705088" y="4837176"/>
            <a:ext cx="3319272" cy="11064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{Plan A}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{Plan B}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{Prochain jalon}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94360" y="6382512"/>
            <a:ext cx="11002975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94360" y="64739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{Confidentiel}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10682935" y="647395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77240"/>
            <a:ext cx="12191695" cy="54864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64592"/>
            <a:ext cx="8076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530352"/>
            <a:ext cx="807689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répartition par canal / segment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854135" y="182880"/>
            <a:ext cx="2743200" cy="384048"/>
          </a:xfrm>
          <a:prstGeom prst="round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27287" y="237744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94360" y="1234440"/>
            <a:ext cx="5989320" cy="4800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68680" y="1417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Parts (%)</a:t>
            </a:r>
            <a:endParaRPr lang="en-US" sz="14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1097280" y="1783080"/>
          <a:ext cx="544068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Text 8"/>
          <p:cNvSpPr/>
          <p:nvPr/>
        </p:nvSpPr>
        <p:spPr>
          <a:xfrm>
            <a:off x="3108960" y="315468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{100%}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3108960" y="3730752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858000" y="1234440"/>
            <a:ext cx="5330952" cy="4800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7132320" y="141732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Détail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132320" y="1920240"/>
            <a:ext cx="164592" cy="164592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60920" y="18745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155680" y="1874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{34%}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7132320" y="2487168"/>
            <a:ext cx="164592" cy="164592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60920" y="2441448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Partenaires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1155680" y="244144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{21%}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7132320" y="3054096"/>
            <a:ext cx="164592" cy="164592"/>
          </a:xfrm>
          <a:prstGeom prst="ellipse">
            <a:avLst/>
          </a:prstGeom>
          <a:solidFill>
            <a:srgbClr val="102A4C"/>
          </a:solidFill>
          <a:ln w="12700">
            <a:solidFill>
              <a:srgbClr val="102A4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60920" y="3008376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1155680" y="3008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{18%}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132320" y="3621024"/>
            <a:ext cx="164592" cy="164592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360920" y="3575304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11155680" y="357530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{17%}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7132320" y="4187952"/>
            <a:ext cx="164592" cy="164592"/>
          </a:xfrm>
          <a:prstGeom prst="ellipse">
            <a:avLst/>
          </a:prstGeom>
          <a:solidFill>
            <a:srgbClr val="FF3B30"/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360920" y="41422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11155680" y="414223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{10%}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7132320" y="4800600"/>
            <a:ext cx="480060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7132320" y="4800600"/>
            <a:ext cx="91440" cy="123444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333488" y="4965192"/>
            <a:ext cx="4480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7333488" y="5294376"/>
            <a:ext cx="448056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{Canal #1}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{Opportunité}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{Risque de concentration}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594360" y="6382512"/>
            <a:ext cx="11002975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94360" y="64739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{Confidentiel}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10682935" y="647395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6/8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77240"/>
            <a:ext cx="12191695" cy="54864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64592"/>
            <a:ext cx="8076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530352"/>
            <a:ext cx="807689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parcours et taux de conversion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854135" y="182880"/>
            <a:ext cx="2743200" cy="384048"/>
          </a:xfrm>
          <a:prstGeom prst="round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27287" y="237744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94360" y="1234440"/>
            <a:ext cx="914400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914400" y="141732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(modifiable)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600200" y="1874520"/>
            <a:ext cx="7863840" cy="822960"/>
          </a:xfrm>
          <a:prstGeom prst="trapezoid">
            <a:avLst/>
          </a:prstGeom>
          <a:solidFill>
            <a:srgbClr val="00A6A6">
              <a:alpha val="92000"/>
            </a:srgbClr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28800" y="2039112"/>
            <a:ext cx="43251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75781" y="2011680"/>
            <a:ext cx="173004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{250k}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363102" y="2075688"/>
            <a:ext cx="943661" cy="420624"/>
          </a:xfrm>
          <a:prstGeom prst="roundRect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63102" y="2112264"/>
            <a:ext cx="943661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367528" y="2752344"/>
            <a:ext cx="329184" cy="210312"/>
          </a:xfrm>
          <a:prstGeom prst="downArrow">
            <a:avLst/>
          </a:prstGeom>
          <a:solidFill>
            <a:srgbClr val="E7EBEF"/>
          </a:solidFill>
          <a:ln w="12700">
            <a:solidFill>
              <a:srgbClr val="E7EBE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965960" y="3017520"/>
            <a:ext cx="7132320" cy="822960"/>
          </a:xfrm>
          <a:prstGeom prst="trapezoid">
            <a:avLst/>
          </a:prstGeom>
          <a:solidFill>
            <a:srgbClr val="FFB020">
              <a:alpha val="92000"/>
            </a:srgbClr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94560" y="3182112"/>
            <a:ext cx="392277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87998" y="3154680"/>
            <a:ext cx="156911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{38k}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099755" y="3218688"/>
            <a:ext cx="855878" cy="420624"/>
          </a:xfrm>
          <a:prstGeom prst="roundRect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99755" y="3255264"/>
            <a:ext cx="85587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{15,2}%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367528" y="3895344"/>
            <a:ext cx="329184" cy="210312"/>
          </a:xfrm>
          <a:prstGeom prst="downArrow">
            <a:avLst/>
          </a:prstGeom>
          <a:solidFill>
            <a:srgbClr val="E7EBEF"/>
          </a:solidFill>
          <a:ln w="12700">
            <a:solidFill>
              <a:srgbClr val="E7EB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31720" y="4160520"/>
            <a:ext cx="6400800" cy="822960"/>
          </a:xfrm>
          <a:prstGeom prst="trapezoid">
            <a:avLst/>
          </a:prstGeom>
          <a:solidFill>
            <a:srgbClr val="102A4C">
              <a:alpha val="92000"/>
            </a:srgbClr>
          </a:solidFill>
          <a:ln w="12700">
            <a:solidFill>
              <a:srgbClr val="102A4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60320" y="4325112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300216" y="4297680"/>
            <a:ext cx="14081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{21k}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836408" y="4361688"/>
            <a:ext cx="768096" cy="420624"/>
          </a:xfrm>
          <a:prstGeom prst="roundRect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836408" y="4398264"/>
            <a:ext cx="7680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{55,3}%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367528" y="5038344"/>
            <a:ext cx="329184" cy="210312"/>
          </a:xfrm>
          <a:prstGeom prst="downArrow">
            <a:avLst/>
          </a:prstGeom>
          <a:solidFill>
            <a:srgbClr val="E7EBEF"/>
          </a:solidFill>
          <a:ln w="12700">
            <a:solidFill>
              <a:srgbClr val="E7EBE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697480" y="5303520"/>
            <a:ext cx="5669280" cy="822960"/>
          </a:xfrm>
          <a:prstGeom prst="trapezoid">
            <a:avLst/>
          </a:prstGeom>
          <a:solidFill>
            <a:srgbClr val="2ECC71">
              <a:alpha val="92000"/>
            </a:srgbClr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926080" y="5468112"/>
            <a:ext cx="311810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212434" y="5440680"/>
            <a:ext cx="124724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{6,2k}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7573061" y="5504688"/>
            <a:ext cx="680314" cy="420624"/>
          </a:xfrm>
          <a:prstGeom prst="roundRect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573061" y="5541264"/>
            <a:ext cx="68031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{29,5}%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875520" y="1874520"/>
            <a:ext cx="2267712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9875520" y="1874520"/>
            <a:ext cx="91440" cy="1417320"/>
          </a:xfrm>
          <a:prstGeom prst="rect">
            <a:avLst/>
          </a:prstGeom>
          <a:solidFill>
            <a:srgbClr val="FF3B30"/>
          </a:solidFill>
          <a:ln w="12700">
            <a:solidFill>
              <a:srgbClr val="FF3B3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076688" y="2039112"/>
            <a:ext cx="1947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Goulot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10076688" y="2368296"/>
            <a:ext cx="1947672" cy="8321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à optimiser 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{hypothèse}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{test}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9875520" y="3429000"/>
            <a:ext cx="2267712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BEF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9875520" y="3429000"/>
            <a:ext cx="91440" cy="169164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076688" y="3593592"/>
            <a:ext cx="1947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10076688" y="3922776"/>
            <a:ext cx="1947672" cy="11064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{amélioration UX}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{relances}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{pricing}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94360" y="6382512"/>
            <a:ext cx="11002975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94360" y="64739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{Confidentiel}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10682935" y="647395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7/8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F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02A4C"/>
          </a:solidFill>
          <a:ln w="12700">
            <a:solidFill>
              <a:srgbClr val="102A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458200" y="219456"/>
            <a:ext cx="3703320" cy="594360"/>
          </a:xfrm>
          <a:prstGeom prst="rightArrow">
            <a:avLst/>
          </a:prstGeom>
          <a:solidFill>
            <a:srgbClr val="00A6A6">
              <a:alpha val="90000"/>
            </a:srgbClr>
          </a:solidFill>
          <a:ln w="12700">
            <a:solidFill>
              <a:srgbClr val="00A6A6">
                <a:alpha val="6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27432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PROCHAINES ÉTAPES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3611880" cy="1874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50800" dist="19050" dir="27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94360" y="1417320"/>
            <a:ext cx="128016" cy="187452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6459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Décider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680" y="2103120"/>
            <a:ext cx="3200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{Option retenue}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{Critères}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{Owner}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17720" y="1417320"/>
            <a:ext cx="3611880" cy="1874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50800" dist="19050" dir="270000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17720" y="1417320"/>
            <a:ext cx="128016" cy="1874520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92040" y="16459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Exécuter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892040" y="2103120"/>
            <a:ext cx="3200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{Roadmap}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{Ressources}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{Risques}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641080" y="1417320"/>
            <a:ext cx="3611880" cy="1874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50800" dist="19050" dir="2700000">
              <a:srgbClr val="00000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641080" y="1417320"/>
            <a:ext cx="128016" cy="18745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16459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Mesurer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915400" y="2103120"/>
            <a:ext cx="3200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{KPI de succès}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{Cadence}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{Dashboard}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94360" y="3703320"/>
            <a:ext cx="11000232" cy="1965960"/>
          </a:xfrm>
          <a:prstGeom prst="round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38862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4261104"/>
            <a:ext cx="8686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{Nom} — {Rôle}  •  {email}  •  {téléphone}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872423" y="370332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Merci</a:t>
            </a:r>
            <a:endParaRPr lang="en-US" sz="3200" dirty="0"/>
          </a:p>
        </p:txBody>
      </p:sp>
      <p:sp>
        <p:nvSpPr>
          <p:cNvPr id="21" name="Shape 19"/>
          <p:cNvSpPr/>
          <p:nvPr/>
        </p:nvSpPr>
        <p:spPr>
          <a:xfrm>
            <a:off x="594360" y="6382512"/>
            <a:ext cx="11002975" cy="0"/>
          </a:xfrm>
          <a:prstGeom prst="line">
            <a:avLst/>
          </a:prstGeom>
          <a:noFill/>
          <a:ln w="12700">
            <a:solidFill>
              <a:srgbClr val="E7EBE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94360" y="64739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{Confidentiel}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682935" y="647395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8/8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{Votre entreprise}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Modèle de présentation — Chiffres clés</dc:subject>
  <dc:creator>ChatGPT</dc:creator>
  <cp:lastModifiedBy>ChatGPT</cp:lastModifiedBy>
  <cp:revision>1</cp:revision>
  <dcterms:created xsi:type="dcterms:W3CDTF">2025-12-19T05:44:49Z</dcterms:created>
  <dcterms:modified xsi:type="dcterms:W3CDTF">2025-12-19T05:44:49Z</dcterms:modified>
</cp:coreProperties>
</file>