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rgbClr val="1F6FE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Forces</c:v>
                  </c:pt>
                  <c:pt idx="1">
                    <c:v>Faiblesses</c:v>
                  </c:pt>
                  <c:pt idx="2">
                    <c:v>Opportunités</c:v>
                  </c:pt>
                  <c:pt idx="3">
                    <c:v>Menaces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55</c:v>
                </c:pt>
                <c:pt idx="2">
                  <c:v>82</c:v>
                </c:pt>
                <c:pt idx="3">
                  <c:v>67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chart" Target="/ppt/charts/chart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1F6FEB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10312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Analyse SWOT — AtlasDelice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22960" y="29260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PME agroalimentaire premium (cas pratique)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22960" y="3749040"/>
            <a:ext cx="603504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051560" y="3886200"/>
            <a:ext cx="5577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AtlasDelice (exemple)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Décembre 2025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/ 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F6F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Menu (boutons cliquables)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Automatisation visible : navigation + graphiques qui se mettent à jour via 'Modifier les données'.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31520" y="1920240"/>
            <a:ext cx="274320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8" name="Text 6">
            <a:hlinkClick r:id="rId1" tooltip="Aller à la section" action="ppaction://hlinksldjump"/>
          </p:cNvPr>
          <p:cNvSpPr/>
          <p:nvPr/>
        </p:nvSpPr>
        <p:spPr>
          <a:xfrm>
            <a:off x="731520" y="1975104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action="ppaction://hlinksldjump" tooltip="Aller à la s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Matrice SWOT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57600" y="1920240"/>
            <a:ext cx="274320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10" name="Text 8">
            <a:hlinkClick r:id="rId2" tooltip="Aller à la section" action="ppaction://hlinksldjump"/>
          </p:cNvPr>
          <p:cNvSpPr/>
          <p:nvPr/>
        </p:nvSpPr>
        <p:spPr>
          <a:xfrm>
            <a:off x="3657600" y="1975104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action="ppaction://hlinksldjump" tooltip="Aller à la s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 &amp; Graphiques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83680" y="1920240"/>
            <a:ext cx="274320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12" name="Text 10">
            <a:hlinkClick r:id="rId3" tooltip="Aller à la section" action="ppaction://hlinksldjump"/>
          </p:cNvPr>
          <p:cNvSpPr/>
          <p:nvPr/>
        </p:nvSpPr>
        <p:spPr>
          <a:xfrm>
            <a:off x="6583680" y="1975104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action="ppaction://hlinksldjump" tooltip="Aller à la s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Stratégies TOWS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509760" y="1920240"/>
            <a:ext cx="237744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14" name="Text 12">
            <a:hlinkClick r:id="rId4" tooltip="Aller à la section" action="ppaction://hlinksldjump"/>
          </p:cNvPr>
          <p:cNvSpPr/>
          <p:nvPr/>
        </p:nvSpPr>
        <p:spPr>
          <a:xfrm>
            <a:off x="9509760" y="1975104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action="ppaction://hlinksldjump" tooltip="Aller à la s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Roadmap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/ 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F6F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Matrice SWOT (Top 8)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338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Chaque bloc est une zone de texte éditable.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557784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1554480"/>
            <a:ext cx="5577840" cy="50292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166420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2240280"/>
            <a:ext cx="512064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Qualité produit maîtrisée et traçabilité crédible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Positionnement premium différenciant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Marque authentique avec storytelling territorial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Canal e-commerce déjà opérationnel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Portefeuille B2B stable (hôtels / épiceries fines)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Agilité d’innovation (coffrets, éditions limitées)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Relation directe avec une partie des producteurs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Bonne perception client et potentiel de recommandation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537960" y="1554480"/>
            <a:ext cx="557784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537960" y="1554480"/>
            <a:ext cx="5577840" cy="502920"/>
          </a:xfrm>
          <a:prstGeom prst="round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66560" y="166420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FAIBLESSES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766560" y="2240280"/>
            <a:ext cx="512064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Dépendance à quelques best-sellers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Pilotage marketing insuffisamment data-driven (KPI, ROAS, CAC)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Capacité de production/conditionnement limitée en pics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Logistique perfectible (coûts, délais, retours)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Documentation qualité &amp; conformité export incomplète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Visibilité stocks / prévisions faible (ruptures, sur-stocks)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Process internes hétérogènes (standardisation à renforcer)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Ressources dédiées export/partenariats encore limitées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4206240"/>
            <a:ext cx="557784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40080" y="4206240"/>
            <a:ext cx="5577840" cy="50292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431596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OPPORTUNITÉS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8680" y="4892040"/>
            <a:ext cx="512064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Demande en hausse pour le “premium authentique”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Export Europe via niches (épiceries fines, concept-stores, marketplaces)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Partenariats tourisme haut de gamme (hôtels/riads)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Bundles et coffrets à forte marge (saisonnalité)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Abonnements/box pour augmenter la récurrence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Automatisation CRM &amp; email marketing (réachat, conversion)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Labels/certifications/engagements RSE comme accélérateurs de confiance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Développement B2B (cadeaux d’affaires, entreprises, comités)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537960" y="4206240"/>
            <a:ext cx="557784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537960" y="4206240"/>
            <a:ext cx="5577840" cy="502920"/>
          </a:xfrm>
          <a:prstGeom prst="round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766560" y="431596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MENACES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766560" y="4892040"/>
            <a:ext cx="512064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Hausse des coûts matières premières / énergie / transport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Concurrence premium structurée + copies “look premium” à bas coût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Risques d’approvisionnement (climat, récoltes, volumes)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Durcissement réglementaire à l’export (étiquetage, allergènes, conformité)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Hausse des coûts d’acquisition digitale (pub, saturation)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Risque réputation (avis, incidents qualité, retards livraison)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Pression sur le pouvoir d’achat (arbitrage contre le premium)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Dépendance à certains canaux/partenaires (variation de demande)</a:t>
            </a:r>
            <a:endParaRPr lang="en-US" sz="1200" dirty="0"/>
          </a:p>
        </p:txBody>
      </p:sp>
      <p:sp>
        <p:nvSpPr>
          <p:cNvPr id="23" name="Text 21">
            <a:hlinkClick r:id="rId1" tooltip="" action="ppaction://hlinksldjump"/>
          </p:cNvPr>
          <p:cNvSpPr/>
          <p:nvPr/>
        </p:nvSpPr>
        <p:spPr>
          <a:xfrm>
            <a:off x="10607040" y="3200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1F6F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⬅ Menu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/ 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F6F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KPI &amp; Graphiques (auto)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338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Clic droit sur le graphique → Modifier les données (mise à jour automatique).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508760"/>
            <a:ext cx="27889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68680" y="167335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68680" y="1965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8,4 M MAD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6F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+14%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57600" y="1508760"/>
            <a:ext cx="27889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886200" y="167335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Marge brute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886200" y="1965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38%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86200" y="25146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6F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+2 pts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675120" y="1508760"/>
            <a:ext cx="27889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903720" y="167335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 e‑com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903720" y="1965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22%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903720" y="25146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6F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+5 pts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692640" y="1508760"/>
            <a:ext cx="27889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9921240" y="167335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Taux réachat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921240" y="1965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18%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9921240" y="25146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6F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booster</a:t>
            </a:r>
            <a:endParaRPr lang="en-US" sz="1200" dirty="0"/>
          </a:p>
        </p:txBody>
      </p:sp>
      <p:graphicFrame>
        <p:nvGraphicFramePr>
          <p:cNvPr id="23" name="Chart 0" descr=""/>
          <p:cNvGraphicFramePr/>
          <p:nvPr/>
        </p:nvGraphicFramePr>
        <p:xfrm>
          <a:off x="640080" y="3154680"/>
          <a:ext cx="115214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4" name="Text 21">
            <a:hlinkClick r:id="rId2" tooltip="" action="ppaction://hlinksldjump"/>
          </p:cNvPr>
          <p:cNvSpPr/>
          <p:nvPr/>
        </p:nvSpPr>
        <p:spPr>
          <a:xfrm>
            <a:off x="10607040" y="3200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1F6F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⬅ Menu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/ 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F6F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Stratégies TOWS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338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Zones éditables. Dupliquez une ligne pour créer plusieurs stratégies.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11521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00200"/>
            <a:ext cx="822960" cy="123444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92024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645920" y="173736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Forces × Opportunités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645920" y="210312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Capitaliser sur la qualité &amp; la marque pour accélérer l’export (niches) + offres coffrets/bundles.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3063240"/>
            <a:ext cx="11521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3063240"/>
            <a:ext cx="822960" cy="1234440"/>
          </a:xfrm>
          <a:prstGeom prst="round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338328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45920" y="320040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Forces × Menaces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645920" y="356616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Renforcer les preuves (traçabilité, fiches techniques) et la différenciation pour contrer concurrence + hausse des coûts.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4526280"/>
            <a:ext cx="11521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4526280"/>
            <a:ext cx="822960" cy="123444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484632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645920" y="466344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Faiblesses × Opportunités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645920" y="502920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Structurer reporting &amp; CRM pour améliorer conversion/réachat et absorber la hausse des coûts d’acquisition.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5989320"/>
            <a:ext cx="11521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080" y="5989320"/>
            <a:ext cx="822960" cy="1234440"/>
          </a:xfrm>
          <a:prstGeom prst="round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630936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WT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645920" y="612648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Faiblesses × Menaces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645920" y="649224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Sécuriser l’approvisionnement (contrats/plan B) et industrialiser conformité/logistique pour réduire les risques export.</a:t>
            </a:r>
            <a:endParaRPr lang="en-US" sz="1200" dirty="0"/>
          </a:p>
        </p:txBody>
      </p:sp>
      <p:sp>
        <p:nvSpPr>
          <p:cNvPr id="27" name="Text 25">
            <a:hlinkClick r:id="rId1" tooltip="" action="ppaction://hlinksldjump"/>
          </p:cNvPr>
          <p:cNvSpPr/>
          <p:nvPr/>
        </p:nvSpPr>
        <p:spPr>
          <a:xfrm>
            <a:off x="10607040" y="3200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1F6F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⬅ Menu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/ 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F6F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Roadmap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338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Colonnes éditables (dupliquez selon vos horizons).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362712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1554480"/>
            <a:ext cx="3627120" cy="548640"/>
          </a:xfrm>
          <a:prstGeom prst="roundRect">
            <a:avLst/>
          </a:prstGeom>
          <a:solidFill>
            <a:srgbClr val="1F6FEB"/>
          </a:solidFill>
          <a:ln w="12700">
            <a:solidFill>
              <a:srgbClr val="1F6F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1691640"/>
            <a:ext cx="326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0–30 jours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2331720"/>
            <a:ext cx="3169920" cy="4069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Inventaire risques &amp; priorités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KPI e‑com (tableau de bord)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Plan conformité export (checklist)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87240" y="1554480"/>
            <a:ext cx="362712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87240" y="1554480"/>
            <a:ext cx="3627120" cy="548640"/>
          </a:xfrm>
          <a:prstGeom prst="roundRect">
            <a:avLst/>
          </a:prstGeom>
          <a:solidFill>
            <a:srgbClr val="1F6FEB"/>
          </a:solidFill>
          <a:ln w="12700">
            <a:solidFill>
              <a:srgbClr val="1F6F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70120" y="1691640"/>
            <a:ext cx="326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30–90 jours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15840" y="2331720"/>
            <a:ext cx="3169920" cy="4069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Optimiser logistique (coûts/délais)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Automations CRM (email, relance panier)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Pack offres coffrets/bundles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534400" y="1554480"/>
            <a:ext cx="362712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50800" dir="27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534400" y="1554480"/>
            <a:ext cx="3627120" cy="548640"/>
          </a:xfrm>
          <a:prstGeom prst="roundRect">
            <a:avLst/>
          </a:prstGeom>
          <a:solidFill>
            <a:srgbClr val="1F6FEB"/>
          </a:solidFill>
          <a:ln w="12700">
            <a:solidFill>
              <a:srgbClr val="1F6F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717280" y="1691640"/>
            <a:ext cx="326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90–180 jours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763000" y="2331720"/>
            <a:ext cx="3169920" cy="4069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Pilotes export niche (2–3 distributeurs)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Standardiser process &amp; qualité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Plan sécurisation approvisionnement</a:t>
            </a:r>
            <a:endParaRPr lang="en-US" sz="1200" dirty="0"/>
          </a:p>
        </p:txBody>
      </p:sp>
      <p:sp>
        <p:nvSpPr>
          <p:cNvPr id="19" name="Text 17">
            <a:hlinkClick r:id="rId1" tooltip="" action="ppaction://hlinksldjump"/>
          </p:cNvPr>
          <p:cNvSpPr/>
          <p:nvPr/>
        </p:nvSpPr>
        <p:spPr>
          <a:xfrm>
            <a:off x="10607040" y="3200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1F6F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⬅ Menu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/ 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2025-12-21T05:29:26Z</dcterms:created>
  <dcterms:modified xsi:type="dcterms:W3CDTF">2025-12-21T05:29:26Z</dcterms:modified>
</cp:coreProperties>
</file>