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0689336" cy="7562088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65760" y="365760"/>
            <a:ext cx="3017520" cy="457200"/>
          </a:xfrm>
          <a:prstGeom prst="roundRect">
            <a:avLst/>
          </a:prstGeom>
          <a:solidFill>
            <a:srgbClr val="BBDFB6"/>
          </a:solidFill>
          <a:ln>
            <a:solidFill>
              <a:srgbClr val="BBDFB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1">
                <a:solidFill>
                  <a:srgbClr val="000000"/>
                </a:solidFill>
              </a:rPr>
              <a:t>DONNÉES D’ENTRÉE (Fournisseurs)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365760" y="868680"/>
            <a:ext cx="3017520" cy="3611880"/>
          </a:xfrm>
          <a:prstGeom prst="roundRect">
            <a:avLst/>
          </a:prstGeom>
          <a:solidFill>
            <a:srgbClr val="F3F8F3"/>
          </a:solidFill>
          <a:ln>
            <a:solidFill>
              <a:srgbClr val="C8D2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200"/>
            </a:pPr>
            <a:r>
              <a:rPr>
                <a:solidFill>
                  <a:srgbClr val="000000"/>
                </a:solidFill>
              </a:rPr>
              <a:t>• Exigences réglementaires …</a:t>
            </a:r>
          </a:p>
          <a:p>
            <a:pPr lvl="1">
              <a:defRPr sz="1200"/>
            </a:pPr>
            <a:r>
              <a:rPr>
                <a:solidFill>
                  <a:srgbClr val="000000"/>
                </a:solidFill>
              </a:rPr>
              <a:t>• Demandes de prix (clients) …</a:t>
            </a:r>
          </a:p>
          <a:p>
            <a:pPr lvl="1">
              <a:defRPr sz="1200"/>
            </a:pPr>
            <a:r>
              <a:rPr>
                <a:solidFill>
                  <a:srgbClr val="000000"/>
                </a:solidFill>
              </a:rPr>
              <a:t>• Appels d’offres …</a:t>
            </a:r>
          </a:p>
          <a:p>
            <a:pPr lvl="1">
              <a:defRPr sz="1200"/>
            </a:pPr>
            <a:r>
              <a:rPr>
                <a:solidFill>
                  <a:srgbClr val="000000"/>
                </a:solidFill>
              </a:rPr>
              <a:t>• Objectifs commerciaux …</a:t>
            </a:r>
          </a:p>
          <a:p>
            <a:pPr lvl="1">
              <a:defRPr sz="1200"/>
            </a:pPr>
          </a:p>
          <a:p>
            <a:pPr lvl="1">
              <a:defRPr sz="1200"/>
            </a:pPr>
            <a:r>
              <a:rPr>
                <a:solidFill>
                  <a:srgbClr val="000000"/>
                </a:solidFill>
              </a:rPr>
              <a:t>👉 Remplacer ces lignes par vos entrées.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611880" y="365760"/>
            <a:ext cx="3931920" cy="457200"/>
          </a:xfrm>
          <a:prstGeom prst="roundRect">
            <a:avLst/>
          </a:prstGeom>
          <a:solidFill>
            <a:srgbClr val="BBDFB6"/>
          </a:solidFill>
          <a:ln>
            <a:solidFill>
              <a:srgbClr val="BBDFB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1">
                <a:solidFill>
                  <a:srgbClr val="000000"/>
                </a:solidFill>
              </a:rPr>
              <a:t>ACTIVITÉS PRINCIPALES</a:t>
            </a:r>
          </a:p>
        </p:txBody>
      </p:sp>
      <p:sp>
        <p:nvSpPr>
          <p:cNvPr id="5" name="Right Arrow 4"/>
          <p:cNvSpPr/>
          <p:nvPr/>
        </p:nvSpPr>
        <p:spPr>
          <a:xfrm>
            <a:off x="3611880" y="914400"/>
            <a:ext cx="3931920" cy="960120"/>
          </a:xfrm>
          <a:prstGeom prst="rightArrow">
            <a:avLst/>
          </a:prstGeom>
          <a:solidFill>
            <a:srgbClr val="C6E2FF"/>
          </a:solidFill>
          <a:ln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b="1" sz="1200">
                <a:solidFill>
                  <a:srgbClr val="000000"/>
                </a:solidFill>
              </a:rPr>
              <a:t>Activité 1 — texte à remplir</a:t>
            </a:r>
          </a:p>
        </p:txBody>
      </p:sp>
      <p:sp>
        <p:nvSpPr>
          <p:cNvPr id="6" name="Right Arrow 5"/>
          <p:cNvSpPr/>
          <p:nvPr/>
        </p:nvSpPr>
        <p:spPr>
          <a:xfrm>
            <a:off x="3611880" y="1984248"/>
            <a:ext cx="3931920" cy="960120"/>
          </a:xfrm>
          <a:prstGeom prst="rightArrow">
            <a:avLst/>
          </a:prstGeom>
          <a:solidFill>
            <a:srgbClr val="B2CDFB"/>
          </a:solidFill>
          <a:ln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b="1" sz="1200">
                <a:solidFill>
                  <a:srgbClr val="000000"/>
                </a:solidFill>
              </a:rPr>
              <a:t>Activité 2 — texte à remplir</a:t>
            </a:r>
          </a:p>
        </p:txBody>
      </p:sp>
      <p:sp>
        <p:nvSpPr>
          <p:cNvPr id="7" name="Right Arrow 6"/>
          <p:cNvSpPr/>
          <p:nvPr/>
        </p:nvSpPr>
        <p:spPr>
          <a:xfrm>
            <a:off x="3611880" y="3054096"/>
            <a:ext cx="3931920" cy="960120"/>
          </a:xfrm>
          <a:prstGeom prst="rightArrow">
            <a:avLst/>
          </a:prstGeom>
          <a:solidFill>
            <a:srgbClr val="9FBDF8"/>
          </a:solidFill>
          <a:ln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b="1" sz="1200">
                <a:solidFill>
                  <a:srgbClr val="000000"/>
                </a:solidFill>
              </a:rPr>
              <a:t>Activité 3 — texte à remplir</a:t>
            </a:r>
          </a:p>
        </p:txBody>
      </p:sp>
      <p:sp>
        <p:nvSpPr>
          <p:cNvPr id="8" name="Right Arrow 7"/>
          <p:cNvSpPr/>
          <p:nvPr/>
        </p:nvSpPr>
        <p:spPr>
          <a:xfrm>
            <a:off x="3611880" y="4123944"/>
            <a:ext cx="3931920" cy="960120"/>
          </a:xfrm>
          <a:prstGeom prst="rightArrow">
            <a:avLst/>
          </a:prstGeom>
          <a:solidFill>
            <a:srgbClr val="8CADF5"/>
          </a:solidFill>
          <a:ln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b="1" sz="1200">
                <a:solidFill>
                  <a:srgbClr val="000000"/>
                </a:solidFill>
              </a:rPr>
              <a:t>Activité 4 — texte à remplir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0" y="365760"/>
            <a:ext cx="2551176" cy="457200"/>
          </a:xfrm>
          <a:prstGeom prst="roundRect">
            <a:avLst/>
          </a:prstGeom>
          <a:solidFill>
            <a:srgbClr val="BBDFB6"/>
          </a:solidFill>
          <a:ln>
            <a:solidFill>
              <a:srgbClr val="BBDFB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1">
                <a:solidFill>
                  <a:srgbClr val="000000"/>
                </a:solidFill>
              </a:rPr>
              <a:t>DONNÉES DE SORTIE (Clients)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772400" y="868680"/>
            <a:ext cx="2551176" cy="3611880"/>
          </a:xfrm>
          <a:prstGeom prst="roundRect">
            <a:avLst/>
          </a:prstGeom>
          <a:solidFill>
            <a:srgbClr val="F3F8F3"/>
          </a:solidFill>
          <a:ln>
            <a:solidFill>
              <a:srgbClr val="C8D2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200"/>
            </a:pPr>
            <a:r>
              <a:rPr>
                <a:solidFill>
                  <a:srgbClr val="000000"/>
                </a:solidFill>
              </a:rPr>
              <a:t>• Mémoire technique …</a:t>
            </a:r>
          </a:p>
          <a:p>
            <a:pPr lvl="1">
              <a:defRPr sz="1200"/>
            </a:pPr>
            <a:r>
              <a:rPr>
                <a:solidFill>
                  <a:srgbClr val="000000"/>
                </a:solidFill>
              </a:rPr>
              <a:t>• Offres / devis …</a:t>
            </a:r>
          </a:p>
          <a:p>
            <a:pPr lvl="1">
              <a:defRPr sz="1200"/>
            </a:pPr>
            <a:r>
              <a:rPr>
                <a:solidFill>
                  <a:srgbClr val="000000"/>
                </a:solidFill>
              </a:rPr>
              <a:t>• Réponses AO …</a:t>
            </a:r>
          </a:p>
          <a:p>
            <a:pPr lvl="1">
              <a:defRPr sz="1200"/>
            </a:pPr>
            <a:r>
              <a:rPr>
                <a:solidFill>
                  <a:srgbClr val="000000"/>
                </a:solidFill>
              </a:rPr>
              <a:t>• Relances commerciales …</a:t>
            </a:r>
          </a:p>
          <a:p>
            <a:pPr lvl="1">
              <a:defRPr sz="1200"/>
            </a:pPr>
            <a:r>
              <a:rPr>
                <a:solidFill>
                  <a:srgbClr val="000000"/>
                </a:solidFill>
              </a:rPr>
              <a:t>• Bons de livraison …</a:t>
            </a:r>
          </a:p>
          <a:p>
            <a:pPr lvl="1">
              <a:defRPr sz="1200"/>
            </a:pPr>
          </a:p>
          <a:p>
            <a:pPr lvl="1">
              <a:defRPr sz="1200"/>
            </a:pPr>
            <a:r>
              <a:rPr>
                <a:solidFill>
                  <a:srgbClr val="000000"/>
                </a:solidFill>
              </a:rPr>
              <a:t>👉 Remplacer par vos sorties attendues.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57200" y="4480560"/>
            <a:ext cx="1554480" cy="320040"/>
          </a:xfrm>
          <a:prstGeom prst="rect">
            <a:avLst/>
          </a:prstGeom>
          <a:solidFill>
            <a:srgbClr val="BBDFB6"/>
          </a:solidFill>
          <a:ln>
            <a:solidFill>
              <a:srgbClr val="BBDFB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b="1" sz="1200">
                <a:solidFill>
                  <a:srgbClr val="000000"/>
                </a:solidFill>
              </a:rPr>
              <a:t>FINALITÉ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65760" y="4800600"/>
            <a:ext cx="4864608" cy="1463040"/>
          </a:xfrm>
          <a:prstGeom prst="roundRect">
            <a:avLst/>
          </a:prstGeom>
          <a:solidFill>
            <a:srgbClr val="FFFFFF"/>
          </a:solidFill>
          <a:ln>
            <a:solidFill>
              <a:srgbClr val="B4BEB4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200">
                <a:solidFill>
                  <a:srgbClr val="000000"/>
                </a:solidFill>
              </a:rPr>
              <a:t>Décrire la finalité / l’objectif global du processus…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550408" y="4480560"/>
            <a:ext cx="1554480" cy="320040"/>
          </a:xfrm>
          <a:prstGeom prst="rect">
            <a:avLst/>
          </a:prstGeom>
          <a:solidFill>
            <a:srgbClr val="BBDFB6"/>
          </a:solidFill>
          <a:ln>
            <a:solidFill>
              <a:srgbClr val="BBDFB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b="1" sz="1200">
                <a:solidFill>
                  <a:srgbClr val="000000"/>
                </a:solidFill>
              </a:rPr>
              <a:t>INDICATEURS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58968" y="4800600"/>
            <a:ext cx="4864608" cy="1463040"/>
          </a:xfrm>
          <a:prstGeom prst="roundRect">
            <a:avLst/>
          </a:prstGeom>
          <a:solidFill>
            <a:srgbClr val="FFFFFF"/>
          </a:solidFill>
          <a:ln>
            <a:solidFill>
              <a:srgbClr val="B4BEB4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200">
                <a:solidFill>
                  <a:srgbClr val="000000"/>
                </a:solidFill>
              </a:rPr>
              <a:t>Ex. Taux de conversion, nombre d’AO, évolution CA, panier moyen…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286000" y="6446520"/>
            <a:ext cx="1554480" cy="320040"/>
          </a:xfrm>
          <a:prstGeom prst="rect">
            <a:avLst/>
          </a:prstGeom>
          <a:solidFill>
            <a:srgbClr val="BBDFB6"/>
          </a:solidFill>
          <a:ln>
            <a:solidFill>
              <a:srgbClr val="BBDFB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b="1" sz="1200">
                <a:solidFill>
                  <a:srgbClr val="000000"/>
                </a:solidFill>
              </a:rPr>
              <a:t>PILOTAGE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194560" y="6766560"/>
            <a:ext cx="6300216" cy="914400"/>
          </a:xfrm>
          <a:prstGeom prst="roundRect">
            <a:avLst/>
          </a:prstGeom>
          <a:solidFill>
            <a:srgbClr val="FFFFFF"/>
          </a:solidFill>
          <a:ln>
            <a:solidFill>
              <a:srgbClr val="B4BEB4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200">
                <a:solidFill>
                  <a:srgbClr val="000000"/>
                </a:solidFill>
              </a:rPr>
              <a:t>Responsable / fonction : à renseigner (ex. Directeur commercial)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65760" y="45720"/>
            <a:ext cx="9957816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000000"/>
                </a:solidFill>
              </a:rPr>
              <a:t>Gabarit éditable — zones prêtes à remplir. Couleurs et flèches grand format.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5760" y="45720"/>
            <a:ext cx="9957816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200" b="1">
                <a:solidFill>
                  <a:srgbClr val="000000"/>
                </a:solidFill>
              </a:rPr>
              <a:t>TITRE DU PROCESSUS (à remplacer)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