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0689336" cy="7562088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9774936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200" b="1">
                <a:solidFill>
                  <a:srgbClr val="000000"/>
                </a:solidFill>
              </a:rPr>
              <a:t>PROCESSUS — CONCEPT C : Cartes &amp; Étapes numérotées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005840"/>
            <a:ext cx="3105912" cy="411480"/>
          </a:xfrm>
          <a:prstGeom prst="roundRect">
            <a:avLst/>
          </a:prstGeom>
          <a:solidFill>
            <a:srgbClr val="F5F5F5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400">
                <a:solidFill>
                  <a:srgbClr val="000000"/>
                </a:solidFill>
              </a:rPr>
              <a:t>Entrées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463040"/>
            <a:ext cx="3105912" cy="3383280"/>
          </a:xfrm>
          <a:prstGeom prst="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/>
            </a:pPr>
            <a:r>
              <a:rPr>
                <a:solidFill>
                  <a:srgbClr val="000000"/>
                </a:solidFill>
              </a:rPr>
              <a:t>• Ligne 1 à compléter</a:t>
            </a:r>
          </a:p>
          <a:p>
            <a:pPr lvl="1">
              <a:defRPr sz="1200"/>
            </a:pPr>
            <a:r>
              <a:rPr>
                <a:solidFill>
                  <a:srgbClr val="000000"/>
                </a:solidFill>
              </a:rPr>
              <a:t>• Ligne 2…</a:t>
            </a:r>
          </a:p>
          <a:p>
            <a:pPr lvl="1">
              <a:defRPr sz="1200"/>
            </a:pPr>
            <a:r>
              <a:rPr>
                <a:solidFill>
                  <a:srgbClr val="000000"/>
                </a:solidFill>
              </a:rPr>
              <a:t>• Ligne 3…</a:t>
            </a:r>
          </a:p>
          <a:p>
            <a:pPr lvl="1">
              <a:defRPr sz="1200"/>
            </a:pPr>
            <a:r>
              <a:rPr>
                <a:solidFill>
                  <a:srgbClr val="000000"/>
                </a:solidFill>
              </a:rPr>
              <a:t>• Ligne 4…</a:t>
            </a:r>
          </a:p>
          <a:p>
            <a:pPr lvl="1">
              <a:defRPr sz="1200"/>
            </a:pPr>
            <a:r>
              <a:rPr>
                <a:solidFill>
                  <a:srgbClr val="000000"/>
                </a:solidFill>
              </a:rPr>
              <a:t>👉 Ajoutez vos points.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791712" y="1005840"/>
            <a:ext cx="3105912" cy="411480"/>
          </a:xfrm>
          <a:prstGeom prst="roundRect">
            <a:avLst/>
          </a:prstGeom>
          <a:solidFill>
            <a:srgbClr val="F5F5F5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400">
                <a:solidFill>
                  <a:srgbClr val="000000"/>
                </a:solidFill>
              </a:rPr>
              <a:t>Activités</a:t>
            </a:r>
          </a:p>
        </p:txBody>
      </p:sp>
      <p:sp>
        <p:nvSpPr>
          <p:cNvPr id="6" name="Rectangle 5"/>
          <p:cNvSpPr/>
          <p:nvPr/>
        </p:nvSpPr>
        <p:spPr>
          <a:xfrm>
            <a:off x="3791712" y="1463040"/>
            <a:ext cx="3105912" cy="3383280"/>
          </a:xfrm>
          <a:prstGeom prst="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/>
            </a:pPr>
            <a:r>
              <a:rPr>
                <a:solidFill>
                  <a:srgbClr val="000000"/>
                </a:solidFill>
              </a:rPr>
              <a:t>• Ligne 1 à compléter</a:t>
            </a:r>
          </a:p>
          <a:p>
            <a:pPr lvl="1">
              <a:defRPr sz="1200"/>
            </a:pPr>
            <a:r>
              <a:rPr>
                <a:solidFill>
                  <a:srgbClr val="000000"/>
                </a:solidFill>
              </a:rPr>
              <a:t>• Ligne 2…</a:t>
            </a:r>
          </a:p>
          <a:p>
            <a:pPr lvl="1">
              <a:defRPr sz="1200"/>
            </a:pPr>
            <a:r>
              <a:rPr>
                <a:solidFill>
                  <a:srgbClr val="000000"/>
                </a:solidFill>
              </a:rPr>
              <a:t>• Ligne 3…</a:t>
            </a:r>
          </a:p>
          <a:p>
            <a:pPr lvl="1">
              <a:defRPr sz="1200"/>
            </a:pPr>
            <a:r>
              <a:rPr>
                <a:solidFill>
                  <a:srgbClr val="000000"/>
                </a:solidFill>
              </a:rPr>
              <a:t>• Ligne 4…</a:t>
            </a:r>
          </a:p>
          <a:p>
            <a:pPr lvl="1">
              <a:defRPr sz="1200"/>
            </a:pPr>
            <a:r>
              <a:rPr>
                <a:solidFill>
                  <a:srgbClr val="000000"/>
                </a:solidFill>
              </a:rPr>
              <a:t>👉 Ajoutez vos points.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26224" y="1005840"/>
            <a:ext cx="3105912" cy="411480"/>
          </a:xfrm>
          <a:prstGeom prst="roundRect">
            <a:avLst/>
          </a:prstGeom>
          <a:solidFill>
            <a:srgbClr val="F5F5F5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400">
                <a:solidFill>
                  <a:srgbClr val="000000"/>
                </a:solidFill>
              </a:rPr>
              <a:t>Sorties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7126224" y="1463040"/>
            <a:ext cx="3105912" cy="3383280"/>
          </a:xfrm>
          <a:prstGeom prst="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/>
            </a:pPr>
            <a:r>
              <a:rPr>
                <a:solidFill>
                  <a:srgbClr val="000000"/>
                </a:solidFill>
              </a:rPr>
              <a:t>• Ligne 1 à compléter</a:t>
            </a:r>
          </a:p>
          <a:p>
            <a:pPr lvl="1">
              <a:defRPr sz="1200"/>
            </a:pPr>
            <a:r>
              <a:rPr>
                <a:solidFill>
                  <a:srgbClr val="000000"/>
                </a:solidFill>
              </a:rPr>
              <a:t>• Ligne 2…</a:t>
            </a:r>
          </a:p>
          <a:p>
            <a:pPr lvl="1">
              <a:defRPr sz="1200"/>
            </a:pPr>
            <a:r>
              <a:rPr>
                <a:solidFill>
                  <a:srgbClr val="000000"/>
                </a:solidFill>
              </a:rPr>
              <a:t>• Ligne 3…</a:t>
            </a:r>
          </a:p>
          <a:p>
            <a:pPr lvl="1">
              <a:defRPr sz="1200"/>
            </a:pPr>
            <a:r>
              <a:rPr>
                <a:solidFill>
                  <a:srgbClr val="000000"/>
                </a:solidFill>
              </a:rPr>
              <a:t>• Ligne 4…</a:t>
            </a:r>
          </a:p>
          <a:p>
            <a:pPr lvl="1">
              <a:defRPr sz="1200"/>
            </a:pPr>
            <a:r>
              <a:rPr>
                <a:solidFill>
                  <a:srgbClr val="000000"/>
                </a:solidFill>
              </a:rPr>
              <a:t>👉 Ajoutez vos points.</a:t>
            </a:r>
          </a:p>
        </p:txBody>
      </p:sp>
      <p:sp>
        <p:nvSpPr>
          <p:cNvPr id="9" name="Oval 8"/>
          <p:cNvSpPr/>
          <p:nvPr/>
        </p:nvSpPr>
        <p:spPr>
          <a:xfrm>
            <a:off x="3928872" y="1645920"/>
            <a:ext cx="365760" cy="365760"/>
          </a:xfrm>
          <a:prstGeom prst="ellipse">
            <a:avLst/>
          </a:prstGeom>
          <a:solidFill>
            <a:srgbClr val="EBEBEB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6072" y="1600200"/>
            <a:ext cx="2743200" cy="457200"/>
          </a:xfrm>
          <a:prstGeom prst="roundRect">
            <a:avLst/>
          </a:prstGeom>
          <a:solidFill>
            <a:srgbClr val="FAFAFA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200">
                <a:solidFill>
                  <a:srgbClr val="000000"/>
                </a:solidFill>
              </a:rPr>
              <a:t>Écouter les besoins — texte à remplir</a:t>
            </a:r>
          </a:p>
        </p:txBody>
      </p:sp>
      <p:sp>
        <p:nvSpPr>
          <p:cNvPr id="11" name="Oval 10"/>
          <p:cNvSpPr/>
          <p:nvPr/>
        </p:nvSpPr>
        <p:spPr>
          <a:xfrm>
            <a:off x="3928872" y="2377440"/>
            <a:ext cx="365760" cy="365760"/>
          </a:xfrm>
          <a:prstGeom prst="ellipse">
            <a:avLst/>
          </a:prstGeom>
          <a:solidFill>
            <a:srgbClr val="EBEBEB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6072" y="2331720"/>
            <a:ext cx="2743200" cy="457200"/>
          </a:xfrm>
          <a:prstGeom prst="roundRect">
            <a:avLst/>
          </a:prstGeom>
          <a:solidFill>
            <a:srgbClr val="FAFAFA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200">
                <a:solidFill>
                  <a:srgbClr val="000000"/>
                </a:solidFill>
              </a:rPr>
              <a:t>Déterminer les exigences — texte à remplir</a:t>
            </a:r>
          </a:p>
        </p:txBody>
      </p:sp>
      <p:sp>
        <p:nvSpPr>
          <p:cNvPr id="13" name="Oval 12"/>
          <p:cNvSpPr/>
          <p:nvPr/>
        </p:nvSpPr>
        <p:spPr>
          <a:xfrm>
            <a:off x="3928872" y="3108960"/>
            <a:ext cx="365760" cy="365760"/>
          </a:xfrm>
          <a:prstGeom prst="ellipse">
            <a:avLst/>
          </a:prstGeom>
          <a:solidFill>
            <a:srgbClr val="EBEBEB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86072" y="3063240"/>
            <a:ext cx="2743200" cy="457200"/>
          </a:xfrm>
          <a:prstGeom prst="roundRect">
            <a:avLst/>
          </a:prstGeom>
          <a:solidFill>
            <a:srgbClr val="FAFAFA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200">
                <a:solidFill>
                  <a:srgbClr val="000000"/>
                </a:solidFill>
              </a:rPr>
              <a:t>Revoir les exigences — texte à remplir</a:t>
            </a:r>
          </a:p>
        </p:txBody>
      </p:sp>
      <p:sp>
        <p:nvSpPr>
          <p:cNvPr id="15" name="Oval 14"/>
          <p:cNvSpPr/>
          <p:nvPr/>
        </p:nvSpPr>
        <p:spPr>
          <a:xfrm>
            <a:off x="3928872" y="3840480"/>
            <a:ext cx="365760" cy="365760"/>
          </a:xfrm>
          <a:prstGeom prst="ellipse">
            <a:avLst/>
          </a:prstGeom>
          <a:solidFill>
            <a:srgbClr val="EBEBEB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86072" y="3794760"/>
            <a:ext cx="2743200" cy="457200"/>
          </a:xfrm>
          <a:prstGeom prst="roundRect">
            <a:avLst/>
          </a:prstGeom>
          <a:solidFill>
            <a:srgbClr val="FAFAFA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200">
                <a:solidFill>
                  <a:srgbClr val="000000"/>
                </a:solidFill>
              </a:rPr>
              <a:t>Traiter l’offre — texte à remplir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5120640"/>
            <a:ext cx="3105912" cy="320040"/>
          </a:xfrm>
          <a:prstGeom prst="rect">
            <a:avLst/>
          </a:prstGeom>
          <a:solidFill>
            <a:srgbClr val="F5F5F5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Finalité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5486400"/>
            <a:ext cx="3105912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200">
                <a:solidFill>
                  <a:srgbClr val="000000"/>
                </a:solidFill>
              </a:rPr>
              <a:t>Décrire l’objectif…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91712" y="5120640"/>
            <a:ext cx="3105912" cy="320040"/>
          </a:xfrm>
          <a:prstGeom prst="rect">
            <a:avLst/>
          </a:prstGeom>
          <a:solidFill>
            <a:srgbClr val="F5F5F5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Indicateurs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791712" y="5486400"/>
            <a:ext cx="3105912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200">
                <a:solidFill>
                  <a:srgbClr val="000000"/>
                </a:solidFill>
              </a:rPr>
              <a:t>Lister les KPIs…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126224" y="5120640"/>
            <a:ext cx="3105912" cy="320040"/>
          </a:xfrm>
          <a:prstGeom prst="rect">
            <a:avLst/>
          </a:prstGeom>
          <a:solidFill>
            <a:srgbClr val="F5F5F5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Pilotage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126224" y="5486400"/>
            <a:ext cx="3105912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200">
                <a:solidFill>
                  <a:srgbClr val="000000"/>
                </a:solidFill>
              </a:rPr>
              <a:t>Responsable / fonction…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