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0689336" cy="7562088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9774936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200" b="1">
                <a:solidFill>
                  <a:srgbClr val="000000"/>
                </a:solidFill>
              </a:rPr>
              <a:t>PROCESSUS — CONCEPT B : Ruban vertical + Pipeline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457200" cy="6007608"/>
          </a:xfrm>
          <a:prstGeom prst="rect">
            <a:avLst/>
          </a:prstGeom>
          <a:solidFill>
            <a:srgbClr val="E6F0FF"/>
          </a:solidFill>
          <a:ln>
            <a:solidFill>
              <a:srgbClr val="C8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11480" y="1234440"/>
            <a:ext cx="1371600" cy="411480"/>
          </a:xfrm>
          <a:prstGeom prst="roundRect">
            <a:avLst/>
          </a:prstGeom>
          <a:solidFill>
            <a:srgbClr val="D2E1FA"/>
          </a:solidFill>
          <a:ln>
            <a:solidFill>
              <a:srgbClr val="BEC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Entrées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3337560"/>
            <a:ext cx="1371600" cy="411480"/>
          </a:xfrm>
          <a:prstGeom prst="roundRect">
            <a:avLst/>
          </a:prstGeom>
          <a:solidFill>
            <a:srgbClr val="D2E1FA"/>
          </a:solidFill>
          <a:ln>
            <a:solidFill>
              <a:srgbClr val="BEC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Activités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5440680"/>
            <a:ext cx="1371600" cy="411480"/>
          </a:xfrm>
          <a:prstGeom prst="roundRect">
            <a:avLst/>
          </a:prstGeom>
          <a:solidFill>
            <a:srgbClr val="D2E1FA"/>
          </a:solidFill>
          <a:ln>
            <a:solidFill>
              <a:srgbClr val="BEC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Sorties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05840" y="1051560"/>
            <a:ext cx="9134856" cy="320040"/>
          </a:xfrm>
          <a:prstGeom prst="rect">
            <a:avLst/>
          </a:prstGeom>
          <a:solidFill>
            <a:srgbClr val="EBF2FA"/>
          </a:solidFill>
          <a:ln>
            <a:solidFill>
              <a:srgbClr val="D2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sz="1400">
                <a:solidFill>
                  <a:srgbClr val="000000"/>
                </a:solidFill>
              </a:rPr>
              <a:t>Données d’entrée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" y="1417320"/>
            <a:ext cx="9134856" cy="1865376"/>
          </a:xfrm>
          <a:prstGeom prst="roundRect">
            <a:avLst/>
          </a:prstGeom>
          <a:solidFill>
            <a:srgbClr val="FFFFFF"/>
          </a:solidFill>
          <a:ln>
            <a:solidFill>
              <a:srgbClr val="D2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/>
            </a:pPr>
            <a:r>
              <a:rPr>
                <a:solidFill>
                  <a:srgbClr val="000000"/>
                </a:solidFill>
              </a:rPr>
              <a:t>• Exigences réglementaires…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Demandes de prix…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Appels d’offres…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Objectifs commerciaux…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👉 Remplacer par vos données.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5840" y="3054096"/>
            <a:ext cx="9134856" cy="320040"/>
          </a:xfrm>
          <a:prstGeom prst="rect">
            <a:avLst/>
          </a:prstGeom>
          <a:solidFill>
            <a:srgbClr val="EBF2FA"/>
          </a:solidFill>
          <a:ln>
            <a:solidFill>
              <a:srgbClr val="D2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sz="1400">
                <a:solidFill>
                  <a:srgbClr val="000000"/>
                </a:solidFill>
              </a:rPr>
              <a:t>Activités principales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1005840" y="3465576"/>
            <a:ext cx="2146554" cy="1773936"/>
          </a:xfrm>
          <a:prstGeom prst="rightArrow">
            <a:avLst/>
          </a:prstGeom>
          <a:solidFill>
            <a:srgbClr val="D2E6FF"/>
          </a:solidFill>
          <a:ln>
            <a:solidFill>
              <a:srgbClr val="C8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sz="1200">
                <a:solidFill>
                  <a:srgbClr val="000000"/>
                </a:solidFill>
              </a:rPr>
              <a:t>1. Écouter — à remplir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335274" y="3465576"/>
            <a:ext cx="2146554" cy="1773936"/>
          </a:xfrm>
          <a:prstGeom prst="rightArrow">
            <a:avLst/>
          </a:prstGeom>
          <a:solidFill>
            <a:srgbClr val="D2E6FF"/>
          </a:solidFill>
          <a:ln>
            <a:solidFill>
              <a:srgbClr val="C8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sz="1200">
                <a:solidFill>
                  <a:srgbClr val="000000"/>
                </a:solidFill>
              </a:rPr>
              <a:t>2. Déterminer — à remplir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5664708" y="3465576"/>
            <a:ext cx="2146554" cy="1773936"/>
          </a:xfrm>
          <a:prstGeom prst="rightArrow">
            <a:avLst/>
          </a:prstGeom>
          <a:solidFill>
            <a:srgbClr val="D2E6FF"/>
          </a:solidFill>
          <a:ln>
            <a:solidFill>
              <a:srgbClr val="C8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sz="1200">
                <a:solidFill>
                  <a:srgbClr val="000000"/>
                </a:solidFill>
              </a:rPr>
              <a:t>3. Revoir — à remplir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7994142" y="3465576"/>
            <a:ext cx="2146554" cy="1773936"/>
          </a:xfrm>
          <a:prstGeom prst="rightArrow">
            <a:avLst/>
          </a:prstGeom>
          <a:solidFill>
            <a:srgbClr val="D2E6FF"/>
          </a:solidFill>
          <a:ln>
            <a:solidFill>
              <a:srgbClr val="C8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sz="1200">
                <a:solidFill>
                  <a:srgbClr val="000000"/>
                </a:solidFill>
              </a:rPr>
              <a:t>4. Traiter — à remplir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5840" y="5056632"/>
            <a:ext cx="9134856" cy="320040"/>
          </a:xfrm>
          <a:prstGeom prst="rect">
            <a:avLst/>
          </a:prstGeom>
          <a:solidFill>
            <a:srgbClr val="EBF2FA"/>
          </a:solidFill>
          <a:ln>
            <a:solidFill>
              <a:srgbClr val="D2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sz="1400">
                <a:solidFill>
                  <a:srgbClr val="000000"/>
                </a:solidFill>
              </a:rPr>
              <a:t>Données de sortie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05840" y="5422392"/>
            <a:ext cx="9134856" cy="1865376"/>
          </a:xfrm>
          <a:prstGeom prst="roundRect">
            <a:avLst/>
          </a:prstGeom>
          <a:solidFill>
            <a:srgbClr val="FFFFFF"/>
          </a:solidFill>
          <a:ln>
            <a:solidFill>
              <a:srgbClr val="D2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/>
            </a:pPr>
            <a:r>
              <a:rPr>
                <a:solidFill>
                  <a:srgbClr val="000000"/>
                </a:solidFill>
              </a:rPr>
              <a:t>• Offres / devis…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Réponses AO…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Mémoire technique…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Bons de livraison…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👉 Remplacer par vos sorties.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5321808"/>
            <a:ext cx="1463040" cy="274320"/>
          </a:xfrm>
          <a:prstGeom prst="rect">
            <a:avLst/>
          </a:prstGeom>
          <a:solidFill>
            <a:srgbClr val="EBF2FA"/>
          </a:solidFill>
          <a:ln>
            <a:solidFill>
              <a:srgbClr val="EBF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Finalité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596128"/>
            <a:ext cx="4773168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C8D2E6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Décrire l’objectif global…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58968" y="5321808"/>
            <a:ext cx="1463040" cy="274320"/>
          </a:xfrm>
          <a:prstGeom prst="rect">
            <a:avLst/>
          </a:prstGeom>
          <a:solidFill>
            <a:srgbClr val="EBF2FA"/>
          </a:solidFill>
          <a:ln>
            <a:solidFill>
              <a:srgbClr val="EBF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Indicateurs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58968" y="5596128"/>
            <a:ext cx="4773168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C8D2E6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Taux de conversion, nbre d’AO, évolution CA, panier moyen…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286000" y="6693408"/>
            <a:ext cx="6117336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C8D2E6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Pilotage : Responsable à renseigner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