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89336" cy="756208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9774936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000000"/>
                </a:solidFill>
              </a:rPr>
              <a:t>FICHE IDENTITÉ — CONCEPT D : Swimlane + Sidebar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2011680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Pilote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325880"/>
            <a:ext cx="20116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Nom, fonction, contact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920240"/>
            <a:ext cx="2011680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Propriétaire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40280"/>
            <a:ext cx="20116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Responsable / sponsor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834640"/>
            <a:ext cx="2011680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Révision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3154680"/>
            <a:ext cx="20116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N° / date / motif / rédacteur / approbateur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4389120"/>
            <a:ext cx="2011680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Processus amont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4709160"/>
            <a:ext cx="20116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Qui vous alimente 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5394960"/>
            <a:ext cx="2011680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Processus aval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5715000"/>
            <a:ext cx="20116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Qui recevera la sortie 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0" y="1005840"/>
            <a:ext cx="4654296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300">
                <a:solidFill>
                  <a:srgbClr val="000000"/>
                </a:solidFill>
              </a:rPr>
              <a:t>Flux d’activités (swimlane)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743200" y="1417320"/>
            <a:ext cx="1026414" cy="2514600"/>
          </a:xfrm>
          <a:prstGeom prst="rightArrow">
            <a:avLst/>
          </a:prstGeom>
          <a:solidFill>
            <a:srgbClr val="D7EBFF"/>
          </a:solidFill>
          <a:ln>
            <a:solidFill>
              <a:srgbClr val="BEC8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200">
                <a:solidFill>
                  <a:srgbClr val="000000"/>
                </a:solidFill>
              </a:rPr>
              <a:t>1. Recueillir besoins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952494" y="1417320"/>
            <a:ext cx="1026414" cy="2514600"/>
          </a:xfrm>
          <a:prstGeom prst="rightArrow">
            <a:avLst/>
          </a:prstGeom>
          <a:solidFill>
            <a:srgbClr val="D7EBFF"/>
          </a:solidFill>
          <a:ln>
            <a:solidFill>
              <a:srgbClr val="BEC8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200">
                <a:solidFill>
                  <a:srgbClr val="000000"/>
                </a:solidFill>
              </a:rPr>
              <a:t>2. Définir exigences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5161788" y="1417320"/>
            <a:ext cx="1026414" cy="2514600"/>
          </a:xfrm>
          <a:prstGeom prst="rightArrow">
            <a:avLst/>
          </a:prstGeom>
          <a:solidFill>
            <a:srgbClr val="D7EBFF"/>
          </a:solidFill>
          <a:ln>
            <a:solidFill>
              <a:srgbClr val="BEC8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200">
                <a:solidFill>
                  <a:srgbClr val="000000"/>
                </a:solidFill>
              </a:rPr>
              <a:t>3. Revue &amp; validation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6371082" y="1417320"/>
            <a:ext cx="1026414" cy="2514600"/>
          </a:xfrm>
          <a:prstGeom prst="rightArrow">
            <a:avLst/>
          </a:prstGeom>
          <a:solidFill>
            <a:srgbClr val="D7EBFF"/>
          </a:solidFill>
          <a:ln>
            <a:solidFill>
              <a:srgbClr val="BEC8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b="1" sz="1200">
                <a:solidFill>
                  <a:srgbClr val="000000"/>
                </a:solidFill>
              </a:rPr>
              <a:t>4. Traitement / exécution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0" y="4114800"/>
            <a:ext cx="1645920" cy="274320"/>
          </a:xfrm>
          <a:prstGeom prst="rect">
            <a:avLst/>
          </a:prstGeom>
          <a:solidFill>
            <a:srgbClr val="EBF2FA"/>
          </a:solidFill>
          <a:ln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Entrants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4434840"/>
            <a:ext cx="2212848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BEC8D7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Entrées, documents, inputs…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84648" y="4114800"/>
            <a:ext cx="1645920" cy="274320"/>
          </a:xfrm>
          <a:prstGeom prst="rect">
            <a:avLst/>
          </a:prstGeom>
          <a:solidFill>
            <a:srgbClr val="EBF2FA"/>
          </a:solidFill>
          <a:ln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Sortants / bénéficiaires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84648" y="4434840"/>
            <a:ext cx="2212848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BEC8D7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Livrables, clients internes, etc.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71816" y="1005840"/>
            <a:ext cx="1645920" cy="274320"/>
          </a:xfrm>
          <a:prstGeom prst="rect">
            <a:avLst/>
          </a:prstGeom>
          <a:solidFill>
            <a:srgbClr val="EBF2FA"/>
          </a:solidFill>
          <a:ln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Indicateurs clés (KPIs)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71816" y="1325880"/>
            <a:ext cx="27432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BEC8D7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Taux de réussite, délai, coût, satisfaction…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71816" y="3383280"/>
            <a:ext cx="1645920" cy="274320"/>
          </a:xfrm>
          <a:prstGeom prst="rect">
            <a:avLst/>
          </a:prstGeom>
          <a:solidFill>
            <a:srgbClr val="EBF2FA"/>
          </a:solidFill>
          <a:ln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Risques clés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71816" y="3703320"/>
            <a:ext cx="27432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BEC8D7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Risque, cause, parade, contrôle…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5623560"/>
            <a:ext cx="3166872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Périmètre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5943600"/>
            <a:ext cx="3166872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Ce que couvre / ne couvre pas le processus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761232" y="5623560"/>
            <a:ext cx="3166872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Exigences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761232" y="5943600"/>
            <a:ext cx="3166872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Normes, clients, régulation…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65264" y="5623560"/>
            <a:ext cx="3166872" cy="320040"/>
          </a:xfrm>
          <a:prstGeom prst="rect">
            <a:avLst/>
          </a:prstGeom>
          <a:solidFill>
            <a:srgbClr val="E6F5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Moyens associés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65264" y="5943600"/>
            <a:ext cx="3166872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200">
                <a:solidFill>
                  <a:srgbClr val="000000"/>
                </a:solidFill>
              </a:rPr>
              <a:t>Ressources, outils, systèmes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7013448"/>
            <a:ext cx="9774936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000000"/>
                </a:solidFill>
              </a:rPr>
              <a:t>Modèle éditable — textes en noir, zones prêtes à remplir.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