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141C26"/>
                </a:solidFill>
              </a:rPr>
              <a:t>SIPOC — Concept A : Horizontal Cards Timeline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097280"/>
            <a:ext cx="1554480" cy="1920240"/>
          </a:xfrm>
          <a:prstGeom prst="roundRect">
            <a:avLst/>
          </a:prstGeom>
          <a:solidFill>
            <a:srgbClr val="09296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S
Suppliers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965960"/>
            <a:ext cx="1280160" cy="960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FFFFFF"/>
                </a:solidFill>
              </a:defRPr>
            </a:pPr>
            <a:r>
              <a:t>• Élément 1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• Élément 2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• Élément 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240280" y="1097280"/>
            <a:ext cx="1554480" cy="1920240"/>
          </a:xfrm>
          <a:prstGeom prst="roundRect">
            <a:avLst/>
          </a:prstGeom>
          <a:solidFill>
            <a:srgbClr val="1E56A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I
Inputs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77440" y="1965960"/>
            <a:ext cx="1280160" cy="960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FFFFFF"/>
                </a:solidFill>
              </a:defRPr>
            </a:pPr>
            <a:r>
              <a:t>• Élément 1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• Élément 2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• Élément 3</a:t>
            </a:r>
          </a:p>
        </p:txBody>
      </p:sp>
      <p:cxnSp>
        <p:nvCxnSpPr>
          <p:cNvPr id="7" name="Connector 6"/>
          <p:cNvCxnSpPr>
            <a:stCxn id="5" idx="3"/>
            <a:endCxn id="5" idx="1"/>
          </p:cNvCxnSpPr>
          <p:nvPr/>
        </p:nvCxnSpPr>
        <p:spPr>
          <a:xfrm flipH="1" flipV="1">
            <a:off x="2240280" y="2057400"/>
            <a:ext cx="1554480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4023360" y="1097280"/>
            <a:ext cx="1554480" cy="1920240"/>
          </a:xfrm>
          <a:prstGeom prst="roundRect">
            <a:avLst/>
          </a:prstGeom>
          <a:solidFill>
            <a:srgbClr val="00968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P
Process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60520" y="1965960"/>
            <a:ext cx="1280160" cy="960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FFFFFF"/>
                </a:solidFill>
              </a:defRPr>
            </a:pPr>
            <a:r>
              <a:t>• Élément 1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• Élément 2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• Élément 3</a:t>
            </a:r>
          </a:p>
        </p:txBody>
      </p:sp>
      <p:cxnSp>
        <p:nvCxnSpPr>
          <p:cNvPr id="10" name="Connector 9"/>
          <p:cNvCxnSpPr>
            <a:stCxn id="8" idx="3"/>
            <a:endCxn id="8" idx="1"/>
          </p:cNvCxnSpPr>
          <p:nvPr/>
        </p:nvCxnSpPr>
        <p:spPr>
          <a:xfrm flipH="1" flipV="1">
            <a:off x="4023360" y="2057400"/>
            <a:ext cx="1554480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806440" y="1097280"/>
            <a:ext cx="1554480" cy="1920240"/>
          </a:xfrm>
          <a:prstGeom prst="roundRect">
            <a:avLst/>
          </a:prstGeom>
          <a:solidFill>
            <a:srgbClr val="FFA0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O
Outputs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0" y="1965960"/>
            <a:ext cx="1280160" cy="960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FFFFFF"/>
                </a:solidFill>
              </a:defRPr>
            </a:pPr>
            <a:r>
              <a:t>• Élément 1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• Élément 2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• Élément 3</a:t>
            </a:r>
          </a:p>
        </p:txBody>
      </p:sp>
      <p:cxnSp>
        <p:nvCxnSpPr>
          <p:cNvPr id="13" name="Connector 12"/>
          <p:cNvCxnSpPr>
            <a:stCxn id="11" idx="3"/>
            <a:endCxn id="11" idx="1"/>
          </p:cNvCxnSpPr>
          <p:nvPr/>
        </p:nvCxnSpPr>
        <p:spPr>
          <a:xfrm flipH="1" flipV="1">
            <a:off x="5806440" y="2057400"/>
            <a:ext cx="1554480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7589520" y="1097280"/>
            <a:ext cx="1554480" cy="1920240"/>
          </a:xfrm>
          <a:prstGeom prst="roundRect">
            <a:avLst/>
          </a:prstGeom>
          <a:solidFill>
            <a:srgbClr val="9C27B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C
Customers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26680" y="1965960"/>
            <a:ext cx="1280160" cy="960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FFFFFF"/>
                </a:solidFill>
              </a:defRPr>
            </a:pPr>
            <a:r>
              <a:t>• Élément 1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• Élément 2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• Élément 3</a:t>
            </a:r>
          </a:p>
        </p:txBody>
      </p:sp>
      <p:cxnSp>
        <p:nvCxnSpPr>
          <p:cNvPr id="16" name="Connector 15"/>
          <p:cNvCxnSpPr>
            <a:stCxn id="14" idx="3"/>
            <a:endCxn id="14" idx="1"/>
          </p:cNvCxnSpPr>
          <p:nvPr/>
        </p:nvCxnSpPr>
        <p:spPr>
          <a:xfrm flipH="1" flipV="1">
            <a:off x="7589520" y="2057400"/>
            <a:ext cx="1554480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141C26"/>
                </a:solidFill>
              </a:rPr>
              <a:t>SIPOC — Concept B : Vertical Swimlanes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914400"/>
            <a:ext cx="1645920" cy="5577840"/>
          </a:xfrm>
          <a:prstGeom prst="rect">
            <a:avLst/>
          </a:prstGeom>
          <a:solidFill>
            <a:srgbClr val="0929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" name="Rectangle 3"/>
          <p:cNvSpPr/>
          <p:nvPr/>
        </p:nvSpPr>
        <p:spPr>
          <a:xfrm>
            <a:off x="2103120" y="914400"/>
            <a:ext cx="1645920" cy="5577840"/>
          </a:xfrm>
          <a:prstGeom prst="rect">
            <a:avLst/>
          </a:prstGeom>
          <a:solidFill>
            <a:srgbClr val="1E56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" name="Rectangle 4"/>
          <p:cNvSpPr/>
          <p:nvPr/>
        </p:nvSpPr>
        <p:spPr>
          <a:xfrm>
            <a:off x="3749040" y="914400"/>
            <a:ext cx="1645920" cy="5577840"/>
          </a:xfrm>
          <a:prstGeom prst="rect">
            <a:avLst/>
          </a:prstGeom>
          <a:solidFill>
            <a:srgbClr val="0929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" name="Rectangle 5"/>
          <p:cNvSpPr/>
          <p:nvPr/>
        </p:nvSpPr>
        <p:spPr>
          <a:xfrm>
            <a:off x="5394960" y="914400"/>
            <a:ext cx="1645920" cy="5577840"/>
          </a:xfrm>
          <a:prstGeom prst="rect">
            <a:avLst/>
          </a:prstGeom>
          <a:solidFill>
            <a:srgbClr val="1E56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7040880" y="914400"/>
            <a:ext cx="1645920" cy="5577840"/>
          </a:xfrm>
          <a:prstGeom prst="rect">
            <a:avLst/>
          </a:prstGeom>
          <a:solidFill>
            <a:srgbClr val="0929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" name="Oval 7"/>
          <p:cNvSpPr/>
          <p:nvPr/>
        </p:nvSpPr>
        <p:spPr>
          <a:xfrm>
            <a:off x="914400" y="457200"/>
            <a:ext cx="731520" cy="731520"/>
          </a:xfrm>
          <a:prstGeom prst="ellipse">
            <a:avLst/>
          </a:prstGeom>
          <a:solidFill>
            <a:srgbClr val="141C2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</a:rPr>
              <a:t>SUPPLIERS</a:t>
            </a:r>
          </a:p>
        </p:txBody>
      </p:sp>
      <p:sp>
        <p:nvSpPr>
          <p:cNvPr id="10" name="Oval 9"/>
          <p:cNvSpPr/>
          <p:nvPr/>
        </p:nvSpPr>
        <p:spPr>
          <a:xfrm>
            <a:off x="2560320" y="457200"/>
            <a:ext cx="731520" cy="731520"/>
          </a:xfrm>
          <a:prstGeom prst="ellipse">
            <a:avLst/>
          </a:prstGeom>
          <a:solidFill>
            <a:srgbClr val="141C2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03120" y="822960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</a:rPr>
              <a:t>INPUTS</a:t>
            </a:r>
          </a:p>
        </p:txBody>
      </p:sp>
      <p:sp>
        <p:nvSpPr>
          <p:cNvPr id="12" name="Oval 11"/>
          <p:cNvSpPr/>
          <p:nvPr/>
        </p:nvSpPr>
        <p:spPr>
          <a:xfrm>
            <a:off x="4206240" y="457200"/>
            <a:ext cx="731520" cy="731520"/>
          </a:xfrm>
          <a:prstGeom prst="ellipse">
            <a:avLst/>
          </a:prstGeom>
          <a:solidFill>
            <a:srgbClr val="141C2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49040" y="822960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</a:rPr>
              <a:t>PROCESS</a:t>
            </a:r>
          </a:p>
        </p:txBody>
      </p:sp>
      <p:sp>
        <p:nvSpPr>
          <p:cNvPr id="14" name="Oval 13"/>
          <p:cNvSpPr/>
          <p:nvPr/>
        </p:nvSpPr>
        <p:spPr>
          <a:xfrm>
            <a:off x="5852160" y="457200"/>
            <a:ext cx="731520" cy="731520"/>
          </a:xfrm>
          <a:prstGeom prst="ellipse">
            <a:avLst/>
          </a:prstGeom>
          <a:solidFill>
            <a:srgbClr val="141C2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94960" y="822960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</a:rPr>
              <a:t>OUTPUTS</a:t>
            </a:r>
          </a:p>
        </p:txBody>
      </p:sp>
      <p:sp>
        <p:nvSpPr>
          <p:cNvPr id="16" name="Oval 15"/>
          <p:cNvSpPr/>
          <p:nvPr/>
        </p:nvSpPr>
        <p:spPr>
          <a:xfrm>
            <a:off x="7498080" y="457200"/>
            <a:ext cx="731520" cy="731520"/>
          </a:xfrm>
          <a:prstGeom prst="ellipse">
            <a:avLst/>
          </a:prstGeom>
          <a:solidFill>
            <a:srgbClr val="141C2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0880" y="822960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</a:rPr>
              <a:t>CUSTOMERS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1280160"/>
            <a:ext cx="1463040" cy="411480"/>
          </a:xfrm>
          <a:prstGeom prst="roundRect">
            <a:avLst/>
          </a:prstGeom>
          <a:solidFill>
            <a:srgbClr val="7BA0E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0">
                <a:solidFill>
                  <a:srgbClr val="FFFFFF"/>
                </a:solidFill>
              </a:rPr>
              <a:t>Supplier 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1828800"/>
            <a:ext cx="1463040" cy="411480"/>
          </a:xfrm>
          <a:prstGeom prst="roundRect">
            <a:avLst/>
          </a:prstGeom>
          <a:solidFill>
            <a:srgbClr val="7BA0E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0">
                <a:solidFill>
                  <a:srgbClr val="FFFFFF"/>
                </a:solidFill>
              </a:rPr>
              <a:t>Supplier B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194560" y="1280160"/>
            <a:ext cx="1463040" cy="411480"/>
          </a:xfrm>
          <a:prstGeom prst="roundRect">
            <a:avLst/>
          </a:prstGeom>
          <a:solidFill>
            <a:srgbClr val="09296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0">
                <a:solidFill>
                  <a:srgbClr val="FFFFFF"/>
                </a:solidFill>
              </a:rPr>
              <a:t>Input #1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194560" y="1828800"/>
            <a:ext cx="1463040" cy="411480"/>
          </a:xfrm>
          <a:prstGeom prst="roundRect">
            <a:avLst/>
          </a:prstGeom>
          <a:solidFill>
            <a:srgbClr val="09296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0">
                <a:solidFill>
                  <a:srgbClr val="FFFFFF"/>
                </a:solidFill>
              </a:rPr>
              <a:t>Input #2</a:t>
            </a:r>
          </a:p>
        </p:txBody>
      </p:sp>
      <p:cxnSp>
        <p:nvCxnSpPr>
          <p:cNvPr id="22" name="Connector 21"/>
          <p:cNvCxnSpPr>
            <a:stCxn id="18" idx="3"/>
            <a:endCxn id="20" idx="1"/>
          </p:cNvCxnSpPr>
          <p:nvPr/>
        </p:nvCxnSpPr>
        <p:spPr>
          <a:xfrm flipV="1">
            <a:off x="2011680" y="1485900"/>
            <a:ext cx="182880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>
            <a:stCxn id="19" idx="3"/>
            <a:endCxn id="21" idx="1"/>
          </p:cNvCxnSpPr>
          <p:nvPr/>
        </p:nvCxnSpPr>
        <p:spPr>
          <a:xfrm flipV="1">
            <a:off x="2011680" y="2034540"/>
            <a:ext cx="182880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3840480" y="1097280"/>
            <a:ext cx="1463040" cy="41148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0">
                <a:solidFill>
                  <a:srgbClr val="141C26"/>
                </a:solidFill>
              </a:rPr>
              <a:t>Start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840480" y="1737360"/>
            <a:ext cx="1463040" cy="41148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0">
                <a:solidFill>
                  <a:srgbClr val="141C26"/>
                </a:solidFill>
              </a:rPr>
              <a:t>Step #1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840480" y="2377440"/>
            <a:ext cx="1463040" cy="41148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0">
                <a:solidFill>
                  <a:srgbClr val="141C26"/>
                </a:solidFill>
              </a:rPr>
              <a:t>Step #2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840480" y="3017520"/>
            <a:ext cx="1463040" cy="41148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0">
                <a:solidFill>
                  <a:srgbClr val="141C26"/>
                </a:solidFill>
              </a:rPr>
              <a:t>End</a:t>
            </a:r>
          </a:p>
        </p:txBody>
      </p:sp>
      <p:cxnSp>
        <p:nvCxnSpPr>
          <p:cNvPr id="28" name="Connector 27"/>
          <p:cNvCxnSpPr>
            <a:stCxn id="24" idx="2"/>
            <a:endCxn id="25" idx="0"/>
          </p:cNvCxnSpPr>
          <p:nvPr/>
        </p:nvCxnSpPr>
        <p:spPr>
          <a:xfrm flipH="1">
            <a:off x="4572000" y="1508760"/>
            <a:ext cx="0" cy="22860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>
            <a:stCxn id="25" idx="2"/>
            <a:endCxn id="26" idx="0"/>
          </p:cNvCxnSpPr>
          <p:nvPr/>
        </p:nvCxnSpPr>
        <p:spPr>
          <a:xfrm flipH="1">
            <a:off x="4572000" y="2148840"/>
            <a:ext cx="0" cy="22860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>
            <a:stCxn id="26" idx="2"/>
            <a:endCxn id="27" idx="0"/>
          </p:cNvCxnSpPr>
          <p:nvPr/>
        </p:nvCxnSpPr>
        <p:spPr>
          <a:xfrm flipH="1">
            <a:off x="4572000" y="2788920"/>
            <a:ext cx="0" cy="22860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5486400" y="1463040"/>
            <a:ext cx="1463040" cy="411480"/>
          </a:xfrm>
          <a:prstGeom prst="roundRect">
            <a:avLst/>
          </a:prstGeom>
          <a:solidFill>
            <a:srgbClr val="09296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0">
                <a:solidFill>
                  <a:srgbClr val="FFFFFF"/>
                </a:solidFill>
              </a:rPr>
              <a:t>Output #1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486400" y="2103120"/>
            <a:ext cx="1463040" cy="411480"/>
          </a:xfrm>
          <a:prstGeom prst="roundRect">
            <a:avLst/>
          </a:prstGeom>
          <a:solidFill>
            <a:srgbClr val="09296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0">
                <a:solidFill>
                  <a:srgbClr val="FFFFFF"/>
                </a:solidFill>
              </a:rPr>
              <a:t>Output #2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132320" y="1463040"/>
            <a:ext cx="1463040" cy="411480"/>
          </a:xfrm>
          <a:prstGeom prst="roundRect">
            <a:avLst/>
          </a:prstGeom>
          <a:solidFill>
            <a:srgbClr val="7BA0E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0">
                <a:solidFill>
                  <a:srgbClr val="FFFFFF"/>
                </a:solidFill>
              </a:rPr>
              <a:t>Customer A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132320" y="2103120"/>
            <a:ext cx="1463040" cy="411480"/>
          </a:xfrm>
          <a:prstGeom prst="roundRect">
            <a:avLst/>
          </a:prstGeom>
          <a:solidFill>
            <a:srgbClr val="7BA0E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0">
                <a:solidFill>
                  <a:srgbClr val="FFFFFF"/>
                </a:solidFill>
              </a:rPr>
              <a:t>Customer B</a:t>
            </a:r>
          </a:p>
        </p:txBody>
      </p:sp>
      <p:cxnSp>
        <p:nvCxnSpPr>
          <p:cNvPr id="35" name="Connector 34"/>
          <p:cNvCxnSpPr>
            <a:stCxn id="31" idx="3"/>
            <a:endCxn id="33" idx="1"/>
          </p:cNvCxnSpPr>
          <p:nvPr/>
        </p:nvCxnSpPr>
        <p:spPr>
          <a:xfrm flipV="1">
            <a:off x="6949440" y="1668780"/>
            <a:ext cx="182880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>
            <a:stCxn id="32" idx="3"/>
            <a:endCxn id="34" idx="1"/>
          </p:cNvCxnSpPr>
          <p:nvPr/>
        </p:nvCxnSpPr>
        <p:spPr>
          <a:xfrm flipV="1">
            <a:off x="6949440" y="2308860"/>
            <a:ext cx="182880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141C26"/>
                </a:solidFill>
              </a:rPr>
              <a:t>SIPOC — Concept C : Matrix Board (5x2)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1645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141C26"/>
                </a:solidFill>
              </a:rPr>
              <a:t>S • Suppliers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03120" y="914400"/>
            <a:ext cx="1645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141C26"/>
                </a:solidFill>
              </a:rPr>
              <a:t>I • Inputs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49040" y="914400"/>
            <a:ext cx="1645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141C26"/>
                </a:solidFill>
              </a:rPr>
              <a:t>P • Process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4960" y="914400"/>
            <a:ext cx="1645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141C26"/>
                </a:solidFill>
              </a:rPr>
              <a:t>O • Outputs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0880" y="914400"/>
            <a:ext cx="1645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141C26"/>
                </a:solidFill>
              </a:rPr>
              <a:t>C • Customers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371600"/>
            <a:ext cx="1600200" cy="1188720"/>
          </a:xfrm>
          <a:prstGeom prst="rect">
            <a:avLst/>
          </a:prstGeom>
          <a:solidFill>
            <a:srgbClr val="F5F7FA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0">
                <a:solidFill>
                  <a:srgbClr val="141C26"/>
                </a:solidFill>
              </a:rPr>
              <a:t>Cliquez pour saisir…</a:t>
            </a:r>
          </a:p>
        </p:txBody>
      </p:sp>
      <p:sp>
        <p:nvSpPr>
          <p:cNvPr id="9" name="Rectangle 8"/>
          <p:cNvSpPr/>
          <p:nvPr/>
        </p:nvSpPr>
        <p:spPr>
          <a:xfrm>
            <a:off x="2103120" y="1371600"/>
            <a:ext cx="1600200" cy="1188720"/>
          </a:xfrm>
          <a:prstGeom prst="rect">
            <a:avLst/>
          </a:prstGeom>
          <a:solidFill>
            <a:srgbClr val="F5F7FA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0">
                <a:solidFill>
                  <a:srgbClr val="141C26"/>
                </a:solidFill>
              </a:rPr>
              <a:t>Cliquez pour saisir…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49040" y="1371600"/>
            <a:ext cx="1600200" cy="1188720"/>
          </a:xfrm>
          <a:prstGeom prst="rect">
            <a:avLst/>
          </a:prstGeom>
          <a:solidFill>
            <a:srgbClr val="F5F7FA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0">
                <a:solidFill>
                  <a:srgbClr val="141C26"/>
                </a:solidFill>
              </a:rPr>
              <a:t>Cliquez pour saisir…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94960" y="1371600"/>
            <a:ext cx="1600200" cy="1188720"/>
          </a:xfrm>
          <a:prstGeom prst="rect">
            <a:avLst/>
          </a:prstGeom>
          <a:solidFill>
            <a:srgbClr val="F5F7FA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0">
                <a:solidFill>
                  <a:srgbClr val="141C26"/>
                </a:solidFill>
              </a:rPr>
              <a:t>Cliquez pour saisir…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040880" y="1371600"/>
            <a:ext cx="1600200" cy="1188720"/>
          </a:xfrm>
          <a:prstGeom prst="rect">
            <a:avLst/>
          </a:prstGeom>
          <a:solidFill>
            <a:srgbClr val="F5F7FA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0">
                <a:solidFill>
                  <a:srgbClr val="141C26"/>
                </a:solidFill>
              </a:rPr>
              <a:t>Cliquez pour saisir…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2743200"/>
            <a:ext cx="1600200" cy="1188720"/>
          </a:xfrm>
          <a:prstGeom prst="rect">
            <a:avLst/>
          </a:prstGeom>
          <a:solidFill>
            <a:srgbClr val="F5F7FA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0">
                <a:solidFill>
                  <a:srgbClr val="141C26"/>
                </a:solidFill>
              </a:rPr>
              <a:t>Cliquez pour saisir…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103120" y="2743200"/>
            <a:ext cx="1600200" cy="1188720"/>
          </a:xfrm>
          <a:prstGeom prst="rect">
            <a:avLst/>
          </a:prstGeom>
          <a:solidFill>
            <a:srgbClr val="F5F7FA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0">
                <a:solidFill>
                  <a:srgbClr val="141C26"/>
                </a:solidFill>
              </a:rPr>
              <a:t>Cliquez pour saisir…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749040" y="2743200"/>
            <a:ext cx="1600200" cy="1188720"/>
          </a:xfrm>
          <a:prstGeom prst="rect">
            <a:avLst/>
          </a:prstGeom>
          <a:solidFill>
            <a:srgbClr val="F5F7FA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0">
                <a:solidFill>
                  <a:srgbClr val="141C26"/>
                </a:solidFill>
              </a:rPr>
              <a:t>Cliquez pour saisir…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394960" y="2743200"/>
            <a:ext cx="1600200" cy="1188720"/>
          </a:xfrm>
          <a:prstGeom prst="rect">
            <a:avLst/>
          </a:prstGeom>
          <a:solidFill>
            <a:srgbClr val="F5F7FA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0">
                <a:solidFill>
                  <a:srgbClr val="141C26"/>
                </a:solidFill>
              </a:rPr>
              <a:t>Cliquez pour saisir…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040880" y="2743200"/>
            <a:ext cx="1600200" cy="1188720"/>
          </a:xfrm>
          <a:prstGeom prst="rect">
            <a:avLst/>
          </a:prstGeom>
          <a:solidFill>
            <a:srgbClr val="F5F7FA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0">
                <a:solidFill>
                  <a:srgbClr val="141C26"/>
                </a:solidFill>
              </a:rPr>
              <a:t>Cliquez pour saisir…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612648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464646"/>
                </a:solidFill>
              </a:rPr>
              <a:t>Astuce : utilisez la ligne 1 pour les éléments clés, la ligne 2 pour les détails ou variantes de périmètre.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141C26"/>
                </a:solidFill>
              </a:rPr>
              <a:t>SIPOC — Concept D : Sidebar + Central Flow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914400"/>
            <a:ext cx="2377440" cy="2377440"/>
          </a:xfrm>
          <a:prstGeom prst="roundRect">
            <a:avLst/>
          </a:prstGeom>
          <a:solidFill>
            <a:srgbClr val="09296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S — Suppliers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371600"/>
            <a:ext cx="2194560" cy="822960"/>
          </a:xfrm>
          <a:prstGeom prst="rect">
            <a:avLst/>
          </a:prstGeom>
          <a:solidFill>
            <a:srgbClr val="7BA0E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0">
                <a:solidFill>
                  <a:srgbClr val="FFFFFF"/>
                </a:solidFill>
              </a:rPr>
              <a:t>• Supplier A
• Supplier B
• Supplier C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3474720"/>
            <a:ext cx="2377440" cy="2377440"/>
          </a:xfrm>
          <a:prstGeom prst="roundRect">
            <a:avLst/>
          </a:prstGeom>
          <a:solidFill>
            <a:srgbClr val="1E56A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I — Inputs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3931920"/>
            <a:ext cx="2194560" cy="822960"/>
          </a:xfrm>
          <a:prstGeom prst="rect">
            <a:avLst/>
          </a:prstGeom>
          <a:solidFill>
            <a:srgbClr val="7BA0E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0">
                <a:solidFill>
                  <a:srgbClr val="FFFFFF"/>
                </a:solidFill>
              </a:rPr>
              <a:t>• Input #1
• Input #2
• Input #3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00400" y="914400"/>
            <a:ext cx="2194560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141C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141C26"/>
                </a:solidFill>
              </a:rPr>
              <a:t>Start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00400" y="1874520"/>
            <a:ext cx="2194560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141C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141C26"/>
                </a:solidFill>
              </a:rPr>
              <a:t>Step #1</a:t>
            </a:r>
          </a:p>
        </p:txBody>
      </p:sp>
      <p:cxnSp>
        <p:nvCxnSpPr>
          <p:cNvPr id="9" name="Connector 8"/>
          <p:cNvCxnSpPr>
            <a:stCxn id="7" idx="2"/>
            <a:endCxn id="8" idx="0"/>
          </p:cNvCxnSpPr>
          <p:nvPr/>
        </p:nvCxnSpPr>
        <p:spPr>
          <a:xfrm flipH="1">
            <a:off x="4297680" y="1463040"/>
            <a:ext cx="0" cy="411480"/>
          </a:xfrm>
          <a:prstGeom prst="line">
            <a:avLst/>
          </a:prstGeom>
          <a:ln w="25400">
            <a:solidFill>
              <a:srgbClr val="141C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200400" y="2834640"/>
            <a:ext cx="2194560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141C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141C26"/>
                </a:solidFill>
              </a:rPr>
              <a:t>Step #2</a:t>
            </a:r>
          </a:p>
        </p:txBody>
      </p:sp>
      <p:cxnSp>
        <p:nvCxnSpPr>
          <p:cNvPr id="11" name="Connector 10"/>
          <p:cNvCxnSpPr>
            <a:stCxn id="8" idx="2"/>
            <a:endCxn id="10" idx="0"/>
          </p:cNvCxnSpPr>
          <p:nvPr/>
        </p:nvCxnSpPr>
        <p:spPr>
          <a:xfrm flipH="1">
            <a:off x="4297680" y="2423160"/>
            <a:ext cx="0" cy="411480"/>
          </a:xfrm>
          <a:prstGeom prst="line">
            <a:avLst/>
          </a:prstGeom>
          <a:ln w="25400">
            <a:solidFill>
              <a:srgbClr val="141C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3200400" y="3794760"/>
            <a:ext cx="2194560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141C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141C26"/>
                </a:solidFill>
              </a:rPr>
              <a:t>Step #3</a:t>
            </a:r>
          </a:p>
        </p:txBody>
      </p:sp>
      <p:cxnSp>
        <p:nvCxnSpPr>
          <p:cNvPr id="13" name="Connector 12"/>
          <p:cNvCxnSpPr>
            <a:stCxn id="10" idx="2"/>
            <a:endCxn id="12" idx="0"/>
          </p:cNvCxnSpPr>
          <p:nvPr/>
        </p:nvCxnSpPr>
        <p:spPr>
          <a:xfrm flipH="1">
            <a:off x="4297680" y="3383280"/>
            <a:ext cx="0" cy="411480"/>
          </a:xfrm>
          <a:prstGeom prst="line">
            <a:avLst/>
          </a:prstGeom>
          <a:ln w="25400">
            <a:solidFill>
              <a:srgbClr val="141C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3200400" y="4754880"/>
            <a:ext cx="2194560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141C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141C26"/>
                </a:solidFill>
              </a:rPr>
              <a:t>End</a:t>
            </a:r>
          </a:p>
        </p:txBody>
      </p:sp>
      <p:cxnSp>
        <p:nvCxnSpPr>
          <p:cNvPr id="15" name="Connector 14"/>
          <p:cNvCxnSpPr>
            <a:stCxn id="12" idx="2"/>
            <a:endCxn id="14" idx="0"/>
          </p:cNvCxnSpPr>
          <p:nvPr/>
        </p:nvCxnSpPr>
        <p:spPr>
          <a:xfrm flipH="1">
            <a:off x="4297680" y="4343400"/>
            <a:ext cx="0" cy="411480"/>
          </a:xfrm>
          <a:prstGeom prst="line">
            <a:avLst/>
          </a:prstGeom>
          <a:ln w="25400">
            <a:solidFill>
              <a:srgbClr val="141C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760720" y="914400"/>
            <a:ext cx="2743200" cy="914400"/>
          </a:xfrm>
          <a:prstGeom prst="roundRect">
            <a:avLst/>
          </a:prstGeom>
          <a:solidFill>
            <a:srgbClr val="00968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O — Outputs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852160" y="1554480"/>
            <a:ext cx="2560320" cy="548640"/>
          </a:xfrm>
          <a:prstGeom prst="rect">
            <a:avLst/>
          </a:prstGeom>
          <a:solidFill>
            <a:srgbClr val="F5F7FA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0">
                <a:solidFill>
                  <a:srgbClr val="141C26"/>
                </a:solidFill>
              </a:rPr>
              <a:t>Output #1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52160" y="2194560"/>
            <a:ext cx="2560320" cy="548640"/>
          </a:xfrm>
          <a:prstGeom prst="rect">
            <a:avLst/>
          </a:prstGeom>
          <a:solidFill>
            <a:srgbClr val="F5F7FA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0">
                <a:solidFill>
                  <a:srgbClr val="141C26"/>
                </a:solidFill>
              </a:rPr>
              <a:t>Output #2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760720" y="3108960"/>
            <a:ext cx="2743200" cy="914400"/>
          </a:xfrm>
          <a:prstGeom prst="roundRect">
            <a:avLst/>
          </a:prstGeom>
          <a:solidFill>
            <a:srgbClr val="FFA0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C — Customers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52160" y="3749039"/>
            <a:ext cx="2560320" cy="548640"/>
          </a:xfrm>
          <a:prstGeom prst="rect">
            <a:avLst/>
          </a:prstGeom>
          <a:solidFill>
            <a:srgbClr val="F5F7FA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0">
                <a:solidFill>
                  <a:srgbClr val="141C26"/>
                </a:solidFill>
              </a:rPr>
              <a:t>Customer A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852160" y="4389120"/>
            <a:ext cx="2560320" cy="548640"/>
          </a:xfrm>
          <a:prstGeom prst="rect">
            <a:avLst/>
          </a:prstGeom>
          <a:solidFill>
            <a:srgbClr val="F5F7FA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0">
                <a:solidFill>
                  <a:srgbClr val="141C26"/>
                </a:solidFill>
              </a:rPr>
              <a:t>Customer B</a:t>
            </a:r>
          </a:p>
        </p:txBody>
      </p:sp>
      <p:cxnSp>
        <p:nvCxnSpPr>
          <p:cNvPr id="22" name="Connector 21"/>
          <p:cNvCxnSpPr>
            <a:stCxn id="10" idx="3"/>
            <a:endCxn id="17" idx="1"/>
          </p:cNvCxnSpPr>
          <p:nvPr/>
        </p:nvCxnSpPr>
        <p:spPr>
          <a:xfrm flipV="1">
            <a:off x="5394960" y="1828800"/>
            <a:ext cx="457200" cy="128016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>
            <a:stCxn id="12" idx="3"/>
            <a:endCxn id="18" idx="1"/>
          </p:cNvCxnSpPr>
          <p:nvPr/>
        </p:nvCxnSpPr>
        <p:spPr>
          <a:xfrm flipV="1">
            <a:off x="5394960" y="2468880"/>
            <a:ext cx="457200" cy="160020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>
            <a:stCxn id="17" idx="2"/>
            <a:endCxn id="20" idx="0"/>
          </p:cNvCxnSpPr>
          <p:nvPr/>
        </p:nvCxnSpPr>
        <p:spPr>
          <a:xfrm flipH="1">
            <a:off x="7132320" y="2103120"/>
            <a:ext cx="0" cy="1645919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>
            <a:stCxn id="18" idx="2"/>
            <a:endCxn id="21" idx="0"/>
          </p:cNvCxnSpPr>
          <p:nvPr/>
        </p:nvCxnSpPr>
        <p:spPr>
          <a:xfrm flipH="1">
            <a:off x="7132320" y="2743200"/>
            <a:ext cx="0" cy="164592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