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PRÉSENTATION DE PROJET — ASSOCIATION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Thème B — Ardoise / Violet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194560"/>
            <a:ext cx="100584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t>Quartier qui respire — Potagers solidaires 2025</a:t>
            </a:r>
          </a:p>
          <a:p>
            <a:pPr>
              <a:defRPr sz="2000"/>
            </a:pPr>
            <a:r>
              <a:t>Association Jardins Solidaires • Saint-Denis (93)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Sommaire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9728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1. Contexte &amp; diagnostic</a:t>
            </a:r>
          </a:p>
          <a:p>
            <a:pPr>
              <a:defRPr sz="2200"/>
            </a:pPr>
            <a:r>
              <a:t>2. Objectifs SMART</a:t>
            </a:r>
          </a:p>
          <a:p>
            <a:pPr>
              <a:defRPr sz="2200"/>
            </a:pPr>
            <a:r>
              <a:t>3. Méthodologie &amp; calendrier</a:t>
            </a:r>
          </a:p>
          <a:p>
            <a:pPr>
              <a:defRPr sz="2200"/>
            </a:pPr>
            <a:r>
              <a:t>4. Budget &amp; financements</a:t>
            </a:r>
          </a:p>
          <a:p>
            <a:pPr>
              <a:defRPr sz="2200"/>
            </a:pPr>
            <a:r>
              <a:t>5. Impact &amp; évaluation</a:t>
            </a:r>
          </a:p>
          <a:p>
            <a:pPr>
              <a:defRPr sz="2200"/>
            </a:pPr>
            <a:r>
              <a:t>6. Gouvernance &amp; risques</a:t>
            </a:r>
          </a:p>
          <a:p>
            <a:pPr>
              <a:defRPr sz="2200"/>
            </a:pPr>
            <a:r>
              <a:t>7. Partenariats &amp; contacts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Contexte &amp; diagnostic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5669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/>
            </a:pPr>
            <a:r>
              <a:t>Contexte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56692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Saint-Denis (QPV) : peu d’espaces verts, pression budgétaire des ménages. Des familles souhaitent jardiner, composter et mieux manger près de chez elles.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0116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/>
            </a:pPr>
            <a:r>
              <a:t>Diagnostic partagé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377440"/>
            <a:ext cx="5486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Repérage local avec mairie, bailleur et écoles. Données propreté urbaine (Syctom). Besoins : lieux dédiés, outillage, accompagnement et médiation.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Objectifs SMART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011680"/>
          <a:ext cx="11430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1188720"/>
                <a:gridCol w="1188720"/>
                <a:gridCol w="1371600"/>
                <a:gridCol w="1097280"/>
                <a:gridCol w="1097280"/>
              </a:tblGrid>
              <a:tr h="82296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Objectif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M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T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Créer 8 potagers partagés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Former 120 habitants aux écogestes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Atteindre 60 % d’autonomie compost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Méthodologie — Itinéraire du changement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3108960"/>
            <a:ext cx="10789920" cy="109728"/>
          </a:xfrm>
          <a:prstGeom prst="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1520" y="2926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Lancement</a:t>
            </a:r>
          </a:p>
          <a:p>
            <a:pPr algn="ctr">
              <a:defRPr sz="1200"/>
            </a:pPr>
            <a:r>
              <a:t>Jan–Fév</a:t>
            </a:r>
          </a:p>
        </p:txBody>
      </p:sp>
      <p:sp>
        <p:nvSpPr>
          <p:cNvPr id="8" name="Oval 7"/>
          <p:cNvSpPr/>
          <p:nvPr/>
        </p:nvSpPr>
        <p:spPr>
          <a:xfrm>
            <a:off x="3383280" y="2926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464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Ateliers</a:t>
            </a:r>
          </a:p>
          <a:p>
            <a:pPr algn="ctr">
              <a:defRPr sz="1200"/>
            </a:pPr>
            <a:r>
              <a:t>Mar–Juin</a:t>
            </a:r>
          </a:p>
        </p:txBody>
      </p:sp>
      <p:sp>
        <p:nvSpPr>
          <p:cNvPr id="10" name="Oval 9"/>
          <p:cNvSpPr/>
          <p:nvPr/>
        </p:nvSpPr>
        <p:spPr>
          <a:xfrm>
            <a:off x="6035040" y="2926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Milieu</a:t>
            </a:r>
          </a:p>
          <a:p>
            <a:pPr algn="ctr">
              <a:defRPr sz="1200"/>
            </a:pPr>
            <a:r>
              <a:t>Juil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0" y="2926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3816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Consol.</a:t>
            </a:r>
          </a:p>
          <a:p>
            <a:pPr algn="ctr">
              <a:defRPr sz="1200"/>
            </a:pPr>
            <a:r>
              <a:t>Aoû–Oct</a:t>
            </a:r>
          </a:p>
        </p:txBody>
      </p:sp>
      <p:sp>
        <p:nvSpPr>
          <p:cNvPr id="14" name="Oval 13"/>
          <p:cNvSpPr/>
          <p:nvPr/>
        </p:nvSpPr>
        <p:spPr>
          <a:xfrm>
            <a:off x="11338560" y="2926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8992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Bilan</a:t>
            </a:r>
          </a:p>
          <a:p>
            <a:pPr algn="ctr">
              <a:defRPr sz="1200"/>
            </a:pPr>
            <a:r>
              <a:t>Nov–Déc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Calendrier (jalons)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011680"/>
          <a:ext cx="115214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3840480"/>
                <a:gridCol w="384048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Phase / Jalons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Livrables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Repérage / conventions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Jan–Fév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Conventions signées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Installation &amp; ateliers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Mar–Oct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Ateliers hebdo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Récolte &amp; bilan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Nov–Déc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Rapport &amp; passation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Budget prévisionnel / réel / écart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011680"/>
          <a:ext cx="115214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737360"/>
                <a:gridCol w="1737360"/>
                <a:gridCol w="1645920"/>
                <a:gridCol w="2011680"/>
              </a:tblGrid>
              <a:tr h="585216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Poste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Prévu (€)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Réel (€)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Écart (€)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Commentaires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Ressources humaines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95 000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1 ETP + vacataires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Matériel &amp; plants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15 000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bacs, outils, graines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Loc./assur./transport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9 500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camionnette + RC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Communication &amp; ateliers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6 500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supports, kits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Impact (indicateurs clés)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3657600" cy="1828800"/>
          </a:xfrm>
          <a:prstGeom prst="round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120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Bénéficiaires formés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2194560"/>
            <a:ext cx="3657600" cy="1828800"/>
          </a:xfrm>
          <a:prstGeom prst="round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8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Sites compost actifs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2194560"/>
            <a:ext cx="3657600" cy="1828800"/>
          </a:xfrm>
          <a:prstGeom prst="round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60 %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Autonomie compost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6D28D9"/>
                </a:solidFill>
              </a:defRPr>
            </a:pPr>
            <a:r>
              <a:t>Gouvernance &amp; Partenariats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5669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Pilotage : Présidence, Direction, Coordination projet</a:t>
            </a:r>
          </a:p>
          <a:p>
            <a:pPr>
              <a:defRPr sz="1600"/>
            </a:pPr>
            <a:r>
              <a:t>Rôles : Accueil, Animation, Suivi, Évaluation</a:t>
            </a:r>
          </a:p>
          <a:p>
            <a:pPr>
              <a:defRPr sz="1600"/>
            </a:pPr>
            <a:r>
              <a:t>Réunions : Comité mensuel, revue à mi-parcours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2011680"/>
            <a:ext cx="5669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Partenaires : Mairie, bailleur social, écoles, régie de quartier, Syctom</a:t>
            </a:r>
          </a:p>
          <a:p>
            <a:pPr>
              <a:defRPr sz="1600"/>
            </a:pPr>
            <a:r>
              <a:t>Engagements : Mise à dispo, co-animation, orientation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0352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6D28D9"/>
                </a:solidFill>
              </a:defRPr>
            </a:pPr>
            <a:r>
              <a:t>Risques &amp; Parades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115214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t>• Recrutement insuffisant → relais écoles, CCAS, régie de quartier</a:t>
            </a:r>
          </a:p>
          <a:p>
            <a:pPr>
              <a:defRPr sz="1800"/>
            </a:pPr>
            <a:r>
              <a:t>• Lieux indisponibles → alternatives (parcs, cours d'école)</a:t>
            </a:r>
          </a:p>
          <a:p>
            <a:pPr>
              <a:defRPr sz="1800"/>
            </a:pPr>
            <a:r>
              <a:t>• Aléas météo → programmation indoor / replanification</a:t>
            </a:r>
          </a:p>
          <a:p>
            <a:pPr>
              <a:defRPr sz="1800"/>
            </a:pPr>
            <a:r>
              <a:t>• Turnover bénévoles → binômes, planning mensuel</a:t>
            </a:r>
          </a:p>
          <a:p>
            <a:pPr>
              <a:defRPr sz="1800"/>
            </a:pPr>
            <a:r>
              <a:t>• Données sensibles → RGPD, consentements, stockage sécurisé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6D28D9"/>
                </a:solidFill>
              </a:defRPr>
            </a:pPr>
            <a:r>
              <a:t>Contacts &amp; Appel à l’action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786384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Association Jardins Solidaires — contact@jardinssolidaires.fr — 06 22 33 44 55</a:t>
            </a:r>
          </a:p>
          <a:p>
            <a:pPr>
              <a:defRPr sz="1800"/>
            </a:pPr>
            <a:r>
              <a:t>Page : jardinssolidaires.fr/agir</a:t>
            </a:r>
          </a:p>
        </p:txBody>
      </p:sp>
      <p:pic>
        <p:nvPicPr>
          <p:cNvPr id="5" name="Picture 4" descr="qr_placeholder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182880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