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Digitalisation d’entreprise — 10 use cases à fort 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45920"/>
            <a:ext cx="1109441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555555"/>
                </a:solidFill>
              </a:defRPr>
            </a:pPr>
            <a:r>
              <a:t>Deck 'cabinet' — contexte, valeur, KPI, roadmap, risques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Agenda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972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555555"/>
                </a:solidFill>
              </a:defRPr>
            </a:pPr>
            <a:r>
              <a:t>1. Référentiels &amp; qualité de données (ERP/Data Hub)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555555"/>
                </a:solidFill>
              </a:defRPr>
            </a:pPr>
            <a:r>
              <a:t>2. Finance P2P — dématérialisation &amp; rapprochements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0116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555555"/>
                </a:solidFill>
              </a:defRPr>
            </a:pPr>
            <a:r>
              <a:t>3. IoT/MES léger — visibilité TRS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4688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555555"/>
                </a:solidFill>
              </a:defRPr>
            </a:pPr>
            <a:r>
              <a:t>4. Maintenance prédictive (anomalie &amp; santé équipements)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260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555555"/>
                </a:solidFill>
              </a:defRPr>
            </a:pPr>
            <a:r>
              <a:t>5. e‑Service B2B — self‑care clients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3832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555555"/>
                </a:solidFill>
              </a:defRPr>
            </a:pPr>
            <a:r>
              <a:t>6. Sales/CRM — devis e‑sign &amp; forecast fiable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8404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555555"/>
                </a:solidFill>
              </a:defRPr>
            </a:pPr>
            <a:r>
              <a:t>7. Data‑viz exécutive — finance/ops one‑pager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42976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555555"/>
                </a:solidFill>
              </a:defRPr>
            </a:pPr>
            <a:r>
              <a:t>8. RPA/back‑office — automatisation tâches répétitives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47548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555555"/>
                </a:solidFill>
              </a:defRPr>
            </a:pPr>
            <a:r>
              <a:t>9. L&amp;D/Change — Academy digitale par rôle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52120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555555"/>
                </a:solidFill>
              </a:defRPr>
            </a:pPr>
            <a:r>
              <a:t>10. Cybersécurité pragmatique — MFA, PAM, hygiène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" y="640080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55555"/>
                </a:solidFill>
              </a:defRPr>
            </a:pPr>
            <a:r>
              <a:t>lecoursgratuit.com  |  Digitalisation d’entreprise — Use cases  |  2025-09-21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Use case 1 — Référentiels &amp; qualité de données (ERP/Data Hub)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Contexte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Articles dupliqués, codifications hétérogènes, fournisseurs mal rattachés : la donnée source fragilise achats/stock/finance.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8346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Proposition de valeur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1546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Référentiel unique + dictionnaire de données + workflow de création/modification + rapport mensuel de qualité.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847" y="10058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KPIs (cibles)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5847" y="13258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• % fiches conformes</a:t>
            </a:r>
            <a:br/>
            <a:r>
              <a:t>• Temps de création fiche (J→H)</a:t>
            </a:r>
            <a:br/>
            <a:r>
              <a:t>• Erreurs de prix / litiges</a:t>
            </a:r>
            <a:br/>
            <a:r>
              <a:t>• Écarts d’inventaire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5847" y="28346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Roadmap &amp; risques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5847" y="31546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S1 cadrage/cleaning → S2 gouvernance &amp; workflow → S3 vagues par domaine.</a:t>
            </a:r>
            <a:br/>
            <a:r>
              <a:t>—</a:t>
            </a:r>
            <a:br/>
            <a:r>
              <a:t>Risques : ownership data flou, retours manuels, qualité initiale insuffisante.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640080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55555"/>
                </a:solidFill>
              </a:defRPr>
            </a:pPr>
            <a:r>
              <a:t>lecoursgratuit.com  |  Digitalisation d’entreprise — Use cases  |  2025-09-21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38C6E"/>
          </a:solidFill>
          <a:ln>
            <a:solidFill>
              <a:srgbClr val="238C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Use case 2 — Finance P2P — dématérialisation &amp; rapprochements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Contexte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Cycle facture long, trop d’e-mails, rapprochements laborieux.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8346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Proposition de valeur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1546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OCR + workflow d’approbation (seuils/délégations), règles PO/non‑PO, rapprochements semi‑automatiques et piste d’audit.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847" y="10058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KPIs (cibles)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5847" y="13258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• Délai moyen facture (↓30–40%)</a:t>
            </a:r>
            <a:br/>
            <a:r>
              <a:t>• Coût/facture</a:t>
            </a:r>
            <a:br/>
            <a:r>
              <a:t>• Taux de litiges</a:t>
            </a:r>
            <a:br/>
            <a:r>
              <a:t>• % escomptes captés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5847" y="28346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Roadmap &amp; risques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5847" y="31546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Pilote top fournisseurs → extension par catégorie → amélioration continue.</a:t>
            </a:r>
            <a:br/>
            <a:r>
              <a:t>—</a:t>
            </a:r>
            <a:br/>
            <a:r>
              <a:t>Risques : exceptions non cadrées, qualité des pièces jointes, adoption utilisateurs.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640080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55555"/>
                </a:solidFill>
              </a:defRPr>
            </a:pPr>
            <a:r>
              <a:t>lecoursgratuit.com  |  Digitalisation d’entreprise — Use cases  |  2025-09-21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Use case 3 — IoT/MES léger — visibilité TRS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Contexte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Arrêts mal qualifiés, TRS fluctuant sans cause établie.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8346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Proposition de valeur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1546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Capteurs poste/ligne, catégorisation standard des arrêts, tableaux de performance et rituel d’animation 15’.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847" y="10058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KPIs (cibles)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5847" y="13258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• TRS (+5 à +8 pts)</a:t>
            </a:r>
            <a:br/>
            <a:r>
              <a:t>• Top 5 arrêts récurrents (↓)</a:t>
            </a:r>
            <a:br/>
            <a:r>
              <a:t>• Temps d’intervention (↓)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5847" y="28346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Roadmap &amp; risques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5847" y="31546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Ligne pilote (8–10 sem.) → standardisation → déploiement multi‑lignes.</a:t>
            </a:r>
            <a:br/>
            <a:r>
              <a:t>—</a:t>
            </a:r>
            <a:br/>
            <a:r>
              <a:t>Risques : réseau OT, cybersécurité, surcharge d’indicateurs.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640080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55555"/>
                </a:solidFill>
              </a:defRPr>
            </a:pPr>
            <a:r>
              <a:t>lecoursgratuit.com  |  Digitalisation d’entreprise — Use cases  |  2025-09-21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38C6E"/>
          </a:solidFill>
          <a:ln>
            <a:solidFill>
              <a:srgbClr val="238C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Use case 4 — Maintenance prédictive (anomalie &amp; santé équipements)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Contexte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Pannes aléatoires, maintenance trop calendaire, stock pièces mal dimensionné.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8346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Proposition de valeur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1546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Modèles d’anomalie (vibration/temperature), score santé, déclenchement conditionnel dans la GMAO.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847" y="10058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KPIs (cibles)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5847" y="13258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• MTBF/MTTR</a:t>
            </a:r>
            <a:br/>
            <a:r>
              <a:t>• Arrêts non planifiés (↓)</a:t>
            </a:r>
            <a:br/>
            <a:r>
              <a:t>• Urgences pièces (↓)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5847" y="28346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Roadmap &amp; risques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5847" y="31546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Données historiées → feature store → pilotes sur équipements critiques.</a:t>
            </a:r>
            <a:br/>
            <a:r>
              <a:t>—</a:t>
            </a:r>
            <a:br/>
            <a:r>
              <a:t>Risques : bruit capteurs, dérive modèle, adoption planificateurs.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640080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55555"/>
                </a:solidFill>
              </a:defRPr>
            </a:pPr>
            <a:r>
              <a:t>lecoursgratuit.com  |  Digitalisation d’entreprise — Use cases  |  2025-09-21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Use case 5 — e‑Service B2B — self‑care clients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Contexte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Service client saturé ; demandes simples (duplicatas, statuts) monopolisent les équipes.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8346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Proposition de valeur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1546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Portail sécurisé (statuts commande, réclamations guidées, base de connaissances), notifications proactives, SLA visibles.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847" y="10058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KPIs (cibles)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5847" y="13258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• Self‑care ≥ 30%</a:t>
            </a:r>
            <a:br/>
            <a:r>
              <a:t>• 1re réponse (↓)</a:t>
            </a:r>
            <a:br/>
            <a:r>
              <a:t>• NPS (↑)</a:t>
            </a:r>
            <a:br/>
            <a:r>
              <a:t>• Coût/ticket (↓)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5847" y="28346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Roadmap &amp; risques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5847" y="31546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MVP 3 parcours → A/B tests → intégration CRM/ERP → extension.</a:t>
            </a:r>
            <a:br/>
            <a:r>
              <a:t>—</a:t>
            </a:r>
            <a:br/>
            <a:r>
              <a:t>Risques : gouvernance contenu, sécurité des données clients.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640080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55555"/>
                </a:solidFill>
              </a:defRPr>
            </a:pPr>
            <a:r>
              <a:t>lecoursgratuit.com  |  Digitalisation d’entreprise — Use cases  |  2025-09-21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38C6E"/>
          </a:solidFill>
          <a:ln>
            <a:solidFill>
              <a:srgbClr val="238C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Use case 6 — Sales/CRM — devis e‑sign &amp; forecast fiable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Contexte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Pipeline peu fiable, devis lents, faible visibilité sur causes de perte.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8346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Proposition de valeur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1546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Devis normalisés + e‑signature + qualification obligatoire + forecast prob., win/loss analysis.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847" y="10058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KPIs (cibles)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5847" y="13258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• Taux de win (↑)</a:t>
            </a:r>
            <a:br/>
            <a:r>
              <a:t>• Cycle de vente (↓)</a:t>
            </a:r>
            <a:br/>
            <a:r>
              <a:t>• Précision forecast (↑)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5847" y="28346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Roadmap &amp; risques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5847" y="31546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Pilote segment prioritaire → intégration ERP (prix/dispo) → industrialisation.</a:t>
            </a:r>
            <a:br/>
            <a:r>
              <a:t>—</a:t>
            </a:r>
            <a:br/>
            <a:r>
              <a:t>Risques : adoption commerciale, qualité des champs obligatoires.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640080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55555"/>
                </a:solidFill>
              </a:defRPr>
            </a:pPr>
            <a:r>
              <a:t>lecoursgratuit.com  |  Digitalisation d’entreprise — Use cases  |  2025-09-21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Use case 7 — Data‑viz exécutive — finance/ops one‑pager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Contexte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Trop de tableaux, pas de single source of truth ; décisions lentes.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8346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Proposition de valeur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1546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Dashboard exécutif (OTD, TRS, PPM, DSO/DPO, cash), définitions verrouillées, refresh quotidien.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847" y="10058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KPIs (cibles)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5847" y="13258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• Décisions J+1</a:t>
            </a:r>
            <a:br/>
            <a:r>
              <a:t>• Réunions plus courtes</a:t>
            </a:r>
            <a:br/>
            <a:r>
              <a:t>• Alignement arbitrages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5847" y="28346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Roadmap &amp; risques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5847" y="31546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Modèle sémantique + data catalog + gouvernance KPI.</a:t>
            </a:r>
            <a:br/>
            <a:r>
              <a:t>—</a:t>
            </a:r>
            <a:br/>
            <a:r>
              <a:t>Risques : multiples versions, dépendance extractions locales.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640080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55555"/>
                </a:solidFill>
              </a:defRPr>
            </a:pPr>
            <a:r>
              <a:t>lecoursgratuit.com  |  Digitalisation d’entreprise — Use cases  |  2025-09-21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38C6E"/>
          </a:solidFill>
          <a:ln>
            <a:solidFill>
              <a:srgbClr val="238C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Use case 8 — RPA/back‑office — automatisation tâches répétitives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Contexte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Saisie manuelle récurrente (commandes, réconciliations), pics d’activité saisonniers.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8346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Proposition de valeur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1546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Robots pour copier/coller contrôlé, contrôles de cohérence, logs et alertes.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847" y="10058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KPIs (cibles)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5847" y="13258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• Temps de traitement (↓50–70%)</a:t>
            </a:r>
            <a:br/>
            <a:r>
              <a:t>• Erreurs (↓)</a:t>
            </a:r>
            <a:br/>
            <a:r>
              <a:t>• Volume/homme (↑)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5847" y="28346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Roadmap &amp; risques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5847" y="31546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Cibler 2–3 tâches stables → run/maintain prévu → mesure d’impact.</a:t>
            </a:r>
            <a:br/>
            <a:r>
              <a:t>—</a:t>
            </a:r>
            <a:br/>
            <a:r>
              <a:t>Risques : dette scripts, changements applicatifs non anticipés.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640080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55555"/>
                </a:solidFill>
              </a:defRPr>
            </a:pPr>
            <a:r>
              <a:t>lecoursgratuit.com  |  Digitalisation d’entreprise — Use cases  |  2025-09-21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Use case 9 — L&amp;D/Change — Academy digitale par rôle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Contexte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Outils et gestes changent ; la formation générique n’“accroche” pas.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8346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Proposition de valeur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1546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Parcours courts par persona, micro‑modules, aide contextuelle, champions locaux.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847" y="10058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KPIs (cibles)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5847" y="13258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• Taux d’adoption</a:t>
            </a:r>
            <a:br/>
            <a:r>
              <a:t>• Satisfaction formation</a:t>
            </a:r>
            <a:br/>
            <a:r>
              <a:t>• Tickets ‘usage’ (↓)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5847" y="28346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Roadmap &amp; risques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5847" y="31546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Concevoir 5–7 modules → calendrier Go‑Live → coaching terrain.</a:t>
            </a:r>
            <a:br/>
            <a:r>
              <a:t>—</a:t>
            </a:r>
            <a:br/>
            <a:r>
              <a:t>Risques : sous‑disponibilité des équipes, sur‑pédagogie/temps long.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640080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55555"/>
                </a:solidFill>
              </a:defRPr>
            </a:pPr>
            <a:r>
              <a:t>lecoursgratuit.com  |  Digitalisation d’entreprise — Use cases  |  2025-09-21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38C6E"/>
          </a:solidFill>
          <a:ln>
            <a:solidFill>
              <a:srgbClr val="238C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Use case 10 — Cybersécurité pragmatique — MFA, PAM, hygiène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Contexte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Surface d’attaque élargie (IoT, télétravail), incidents en hausse.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8346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Proposition de valeur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1546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MFA généralisé, PAM, durcissement endpoints, campagne phishing, patch management.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847" y="10058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KPIs (cibles)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5847" y="13258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• Score de posture</a:t>
            </a:r>
            <a:br/>
            <a:r>
              <a:t>• Taux de clic phishing (↓)</a:t>
            </a:r>
            <a:br/>
            <a:r>
              <a:t>• Temps de remédiation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5847" y="2834640"/>
            <a:ext cx="5090007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Roadmap &amp; risques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5847" y="3154680"/>
            <a:ext cx="5090007" cy="1325880"/>
          </a:xfrm>
          <a:prstGeom prst="roundRect">
            <a:avLst/>
          </a:prstGeom>
          <a:solidFill>
            <a:srgbClr val="F2F2F2"/>
          </a:solidFill>
          <a:ln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55555"/>
                </a:solidFill>
              </a:defRPr>
            </a:pPr>
            <a:r>
              <a:t>MFA d’abord → PAM → durcissement par vagues → exercices réguliers.</a:t>
            </a:r>
            <a:br/>
            <a:r>
              <a:t>—</a:t>
            </a:r>
            <a:br/>
            <a:r>
              <a:t>Risques : friction utilisateur, exemptions mal gérées.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640080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55555"/>
                </a:solidFill>
              </a:defRPr>
            </a:pPr>
            <a:r>
              <a:t>lecoursgratuit.com  |  Digitalisation d’entreprise — Use cases  |  2025-09-21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Merci — Q&amp;A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97280"/>
            <a:ext cx="1091153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555555"/>
                </a:solidFill>
              </a:defRPr>
            </a:pPr>
            <a:r>
              <a:t>Contact : cabinet@lecoursgratuit.com  |  Programme de digitalisation — ateliers, pilotes, industrialisation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0080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55555"/>
                </a:solidFill>
              </a:defRPr>
            </a:pPr>
            <a:r>
              <a:t>lecoursgratuit.com  |  Digitalisation d’entreprise — Use cases  |  2025-09-21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