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7C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401568"/>
            <a:ext cx="12191695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907127" y="2240280"/>
            <a:ext cx="2377440" cy="2377440"/>
          </a:xfrm>
          <a:prstGeom prst="ellipse">
            <a:avLst/>
          </a:prstGeom>
          <a:noFill/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188720"/>
            <a:ext cx="10180015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600" b="1">
                <a:solidFill>
                  <a:srgbClr val="FFFFFF"/>
                </a:solidFill>
              </a:defRPr>
            </a:pPr>
            <a:r>
              <a:t>Exposé — Football &amp; Corrélation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651760"/>
            <a:ext cx="8534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FFFFFF"/>
                </a:solidFill>
              </a:defRPr>
            </a:pPr>
            <a:r>
              <a:t>Lire, tester et interpréter les relations (données fictives) • 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1/11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62632"/>
                </a:solidFill>
              </a:defRPr>
            </a:pPr>
            <a:r>
              <a:t>Pourquoi parler de corrélation en football 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10515600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371600"/>
            <a:ext cx="996696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 sz="2200">
                <a:solidFill>
                  <a:srgbClr val="162632"/>
                </a:solidFill>
              </a:defRPr>
            </a:pPr>
            <a:r>
              <a:t>• Repérer les leviers : ce qui bouge avec quoi (ex. pressing ↔ tirs concédés)</a:t>
            </a:r>
          </a:p>
          <a:p>
            <a:pPr>
              <a:lnSpc>
                <a:spcPct val="110000"/>
              </a:lnSpc>
              <a:defRPr sz="2200">
                <a:solidFill>
                  <a:srgbClr val="162632"/>
                </a:solidFill>
              </a:defRPr>
            </a:pPr>
            <a:r>
              <a:t>• Prioriser coaching et investissements sur des signaux mesurés</a:t>
            </a:r>
          </a:p>
          <a:p>
            <a:pPr>
              <a:lnSpc>
                <a:spcPct val="110000"/>
              </a:lnSpc>
              <a:defRPr sz="2200">
                <a:solidFill>
                  <a:srgbClr val="162632"/>
                </a:solidFill>
              </a:defRPr>
            </a:pPr>
            <a:r>
              <a:t>• Préparer des modèles prédictifs simples (r, pente, R²)</a:t>
            </a:r>
          </a:p>
          <a:p>
            <a:pPr>
              <a:lnSpc>
                <a:spcPct val="110000"/>
              </a:lnSpc>
              <a:defRPr sz="2200">
                <a:solidFill>
                  <a:srgbClr val="162632"/>
                </a:solidFill>
              </a:defRPr>
            </a:pPr>
            <a:r>
              <a:t>• Rappel : corrélation ≠ causalité (variables confondantes !)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62632"/>
                </a:solidFill>
              </a:defRPr>
            </a:pPr>
            <a:r>
              <a:t>Méthode en 5 gestes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5120640" cy="493776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162632"/>
                </a:solidFill>
              </a:defRPr>
            </a:pPr>
            <a:r>
              <a:t>Cadre &amp; Tracé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828800"/>
            <a:ext cx="457200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Définir X (facteur) et Y (résultat)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Tracer un nuage de points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Ajouter une droite de tendance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52160" y="1097280"/>
            <a:ext cx="5349240" cy="493776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162632"/>
                </a:solidFill>
              </a:defRPr>
            </a:pPr>
            <a:r>
              <a:t>Lecture &amp; Mesure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1828800"/>
            <a:ext cx="49377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Lire forme, dispersion, outliers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Quantifier : r, pente, R²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Segmenter (ligues, styles, âges)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632"/>
                </a:solidFill>
              </a:defRPr>
            </a:pPr>
            <a:r>
              <a:t>Cycle d’analyse (itératif, mensuel)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37760" y="777239"/>
            <a:ext cx="2926080" cy="100584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162632"/>
                </a:solidFill>
              </a:defRPr>
            </a:pPr>
            <a:r>
              <a:t>1. Cadrer la question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68008" y="1706797"/>
            <a:ext cx="2926080" cy="100584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162632"/>
                </a:solidFill>
              </a:defRPr>
            </a:pPr>
            <a:r>
              <a:t>2. Collecter &amp; nettoyer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44740" y="3795496"/>
            <a:ext cx="2926080" cy="100584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162632"/>
                </a:solidFill>
              </a:defRPr>
            </a:pPr>
            <a:r>
              <a:t>3. Visualiser (nuage)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08966" y="5470503"/>
            <a:ext cx="2926080" cy="100584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162632"/>
                </a:solidFill>
              </a:defRPr>
            </a:pPr>
            <a:r>
              <a:t>4. Quantifier (r, pente, R²)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66553" y="5470503"/>
            <a:ext cx="2926080" cy="100584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162632"/>
                </a:solidFill>
              </a:defRPr>
            </a:pPr>
            <a:r>
              <a:t>5. Segmenter &amp; comparer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30779" y="3795496"/>
            <a:ext cx="2926080" cy="100584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162632"/>
                </a:solidFill>
              </a:defRPr>
            </a:pPr>
            <a:r>
              <a:t>6. Décider (seuils)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07511" y="1706797"/>
            <a:ext cx="2926080" cy="100584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162632"/>
                </a:solidFill>
              </a:defRPr>
            </a:pPr>
            <a:r>
              <a:t>7. Suivre &amp; réviser</a:t>
            </a:r>
          </a:p>
        </p:txBody>
      </p:sp>
      <p:sp>
        <p:nvSpPr>
          <p:cNvPr id="12" name="Oval 11"/>
          <p:cNvSpPr/>
          <p:nvPr/>
        </p:nvSpPr>
        <p:spPr>
          <a:xfrm>
            <a:off x="5303520" y="2651759"/>
            <a:ext cx="2194560" cy="2194560"/>
          </a:xfrm>
          <a:prstGeom prst="ellipse">
            <a:avLst/>
          </a:prstGeom>
          <a:solidFill>
            <a:srgbClr val="007A8B"/>
          </a:solidFill>
          <a:ln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Cycle</a:t>
            </a:r>
          </a:p>
          <a:p>
            <a:r>
              <a:t>d’audit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400800.0" y="1188719.0"/>
            <a:ext cx="2001738.7811925467" cy="963986.5905050477"/>
          </a:xfrm>
          <a:prstGeom prst="line">
            <a:avLst/>
          </a:prstGeom>
          <a:ln>
            <a:solidFill>
              <a:srgbClr val="071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402538.781192547" y="2152705.5905050477"/>
            <a:ext cx="494388.65092482045" cy="2166058.207121983"/>
          </a:xfrm>
          <a:prstGeom prst="line">
            <a:avLst/>
          </a:prstGeom>
          <a:ln>
            <a:solidFill>
              <a:srgbClr val="071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7511681.214937467" y="4318763.797627031"/>
            <a:ext cx="1385246.2171799" cy="1737043.8142408906"/>
          </a:xfrm>
          <a:prstGeom prst="line">
            <a:avLst/>
          </a:prstGeom>
          <a:ln>
            <a:solidFill>
              <a:srgbClr val="071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5289918.785062534" y="6055807.611867921"/>
            <a:ext cx="2221762.4298749333" cy="0.0"/>
          </a:xfrm>
          <a:prstGeom prst="line">
            <a:avLst/>
          </a:prstGeom>
          <a:ln>
            <a:solidFill>
              <a:srgbClr val="071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3904672.5678826333" y="4318763.797627031"/>
            <a:ext cx="1385246.2171799005" cy="1737043.8142408906"/>
          </a:xfrm>
          <a:prstGeom prst="line">
            <a:avLst/>
          </a:prstGeom>
          <a:ln>
            <a:solidFill>
              <a:srgbClr val="071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904672.5678826333" y="2152705.5905050477"/>
            <a:ext cx="494388.65092482" cy="2166058.207121983"/>
          </a:xfrm>
          <a:prstGeom prst="line">
            <a:avLst/>
          </a:prstGeom>
          <a:ln>
            <a:solidFill>
              <a:srgbClr val="071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4399061.218807453" y="1188719.0"/>
            <a:ext cx="2001738.7811925467" cy="963986.5905050477"/>
          </a:xfrm>
          <a:prstGeom prst="line">
            <a:avLst/>
          </a:prstGeom>
          <a:ln>
            <a:solidFill>
              <a:srgbClr val="071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632"/>
                </a:solidFill>
              </a:defRPr>
            </a:pPr>
            <a:r>
              <a:t>Exemple 1 — xG moyen vs Points (corrélation positive)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10515600" cy="4846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football_corr_xg_poi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280160"/>
            <a:ext cx="10149840" cy="5920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6035040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Tendance : plus d’occasions de qualité (xG) → plus de points (données fictives).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632"/>
                </a:solidFill>
              </a:defRPr>
            </a:pPr>
            <a:r>
              <a:t>Exemple 2 — Pressing vs Tirs concédés (corrélation négative)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10515600" cy="4846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football_corr_pressing_ti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280160"/>
            <a:ext cx="10149840" cy="5920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6035040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Tendance : pressing intense → moins de tirs concédés (données fictives).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632"/>
                </a:solidFill>
              </a:defRPr>
            </a:pPr>
            <a:r>
              <a:t>Exemple 3 — Possession vs Occasions (relation en cloche)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10515600" cy="4846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football_corr_possession_occas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280160"/>
            <a:ext cx="10149840" cy="5920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6035040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Attention : relations non linéaires possibles (rendement décroissant).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632"/>
                </a:solidFill>
              </a:defRPr>
            </a:pPr>
            <a:r>
              <a:t>Exemple 4 — Budget vs Rang final (corrélation négative)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10515600" cy="4846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football_corr_budget_ra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280160"/>
            <a:ext cx="10149840" cy="5920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6035040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Budgets supérieurs associés à de meilleurs rangs (Y bas = mieux). Données fictives.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62632"/>
                </a:solidFill>
              </a:defRPr>
            </a:pPr>
            <a:r>
              <a:t>Interprétation &amp; pièges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5120640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162632"/>
                </a:solidFill>
              </a:defRPr>
            </a:pPr>
            <a:r>
              <a:t>À lire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828800"/>
            <a:ext cx="4663440" cy="3291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Signe &amp; force (r, R²)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Zones de rendement décroissant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Comparaison par segments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Évolution saison sur saison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52160" y="1097280"/>
            <a:ext cx="5349240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162632"/>
                </a:solidFill>
              </a:defRPr>
            </a:pPr>
            <a:r>
              <a:t>À éviter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1828800"/>
            <a:ext cx="4846320" cy="3291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Variables confondantes ignorées (blessures, calendrier)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Données fragiles (xG, tracking)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Biais domicile/extérieur</a:t>
            </a:r>
          </a:p>
          <a:p>
            <a:pPr>
              <a:lnSpc>
                <a:spcPct val="105000"/>
              </a:lnSpc>
              <a:defRPr sz="2000">
                <a:solidFill>
                  <a:srgbClr val="162632"/>
                </a:solidFill>
              </a:defRPr>
            </a:pPr>
            <a:r>
              <a:t>• Petits échantillons sur-interprétés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62632"/>
                </a:solidFill>
              </a:defRPr>
            </a:pPr>
            <a:r>
              <a:t>Idées d’analyses (club/ligue)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10515600" cy="4937760"/>
          </a:xfrm>
          <a:prstGeom prst="roundRect">
            <a:avLst/>
          </a:prstGeom>
          <a:solidFill>
            <a:srgbClr val="F4F4EE"/>
          </a:solidFill>
          <a:ln w="19050">
            <a:solidFill>
              <a:srgbClr val="071A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463040"/>
            <a:ext cx="996696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PPDA ↔ xGA concédés</a:t>
            </a:r>
          </a:p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Centres réussis ↔ xG dans la surface</a:t>
            </a:r>
          </a:p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Âge moyen ↔ sprints / 90 min</a:t>
            </a:r>
          </a:p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Tirs cadrés / 90 ↔ Points</a:t>
            </a:r>
          </a:p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Budget salarial ↔ Rang /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71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E0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94360"/>
            <a:ext cx="105457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62632"/>
                </a:solidFill>
              </a:defRPr>
            </a:pPr>
            <a:r>
              <a:t>Conclusion — la corrélation comme boussole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97280"/>
            <a:ext cx="10515600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463040"/>
            <a:ext cx="996696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Utilisez visuel + métriques + segmentation</a:t>
            </a:r>
          </a:p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Testez avant d’investir (validation)</a:t>
            </a:r>
          </a:p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Documentez limites et contexte</a:t>
            </a:r>
          </a:p>
          <a:p>
            <a:pPr>
              <a:lnSpc>
                <a:spcPct val="115000"/>
              </a:lnSpc>
              <a:defRPr sz="2200">
                <a:solidFill>
                  <a:srgbClr val="162632"/>
                </a:solidFill>
              </a:defRPr>
            </a:pPr>
            <a:r>
              <a:t>• Rendez l’analyse récurrente (mensuelle)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858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>
                <a:solidFill>
                  <a:srgbClr val="162632"/>
                </a:solidFill>
              </a:defRPr>
            </a:pPr>
            <a:r>
              <a:t>Exposé — Football &amp; Corrélation • 2025</a:t>
            </a:r>
          </a:p>
          <a:p>
            <a:pPr algn="r">
              <a:defRPr sz="1100">
                <a:solidFill>
                  <a:srgbClr val="162632"/>
                </a:solidFill>
              </a:defRPr>
            </a:pPr>
            <a:r>
              <a:t>11/11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