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Série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5.2</c:v>
                </c:pt>
                <c:pt idx="1">
                  <c:v>2.7</c:v>
                </c:pt>
                <c:pt idx="2">
                  <c:v>3.5</c:v>
                </c:pt>
                <c:pt idx="3">
                  <c:v>6.1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8961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>
                <a:solidFill>
                  <a:srgbClr val="111827"/>
                </a:solidFill>
                <a:latin typeface="Calibri Light"/>
              </a:rPr>
              <a:t>Titre de la présentation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>
                <a:solidFill>
                  <a:srgbClr val="6B7280"/>
                </a:solidFill>
                <a:latin typeface="Calibri"/>
              </a:rPr>
              <a:t>Sous-titre — Modèle PPT professionnel</a:t>
            </a:r>
          </a:p>
        </p:txBody>
      </p:sp>
      <p:sp>
        <p:nvSpPr>
          <p:cNvPr id="6" name="Rectangle 5"/>
          <p:cNvSpPr/>
          <p:nvPr/>
        </p:nvSpPr>
        <p:spPr>
          <a:xfrm>
            <a:off x="6675120" y="914400"/>
            <a:ext cx="5120640" cy="3657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0" y="960120"/>
            <a:ext cx="47548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À propos de ce modèle</a:t>
            </a:r>
          </a:p>
        </p:txBody>
      </p:sp>
      <p:sp>
        <p:nvSpPr>
          <p:cNvPr id="8" name="Rectangle 7"/>
          <p:cNvSpPr/>
          <p:nvPr/>
        </p:nvSpPr>
        <p:spPr>
          <a:xfrm>
            <a:off x="6675120" y="1280160"/>
            <a:ext cx="5120640" cy="2560320"/>
          </a:xfrm>
          <a:prstGeom prst="rect">
            <a:avLst/>
          </a:prstGeom>
          <a:solidFill>
            <a:srgbClr val="F8FA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03720" y="1417320"/>
            <a:ext cx="46634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• Palette moderne (bleu, cyan, violet, vert, orange)
• Barres de marque, cartes, tableaux zébrés
• Gabarits : Agenda, Section, 2 colonnes, KPI, Timeline, SWOT, BMC, Graphique
• Prêt à dupliquer/adapter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6400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>
                <a:solidFill>
                  <a:srgbClr val="111827"/>
                </a:solidFill>
                <a:latin typeface="Calibri Light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645920"/>
            <a:ext cx="6217920" cy="36576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585215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Plan de la séance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011680"/>
            <a:ext cx="6217920" cy="3108960"/>
          </a:xfrm>
          <a:prstGeom prst="rect">
            <a:avLst/>
          </a:prstGeom>
          <a:solidFill>
            <a:srgbClr val="F8FA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5760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1. Contexte &amp; objectifs
2. Marché &amp; concurrence
3. Offre &amp; business model
4. Plan marketing &amp; KPI
5. Roadmap &amp; risques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0" y="1645920"/>
            <a:ext cx="43891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79" y="1691640"/>
            <a:ext cx="402335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Message clé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2011680"/>
            <a:ext cx="43891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43800" y="2148840"/>
            <a:ext cx="3931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Résumer en une phrase ce que le public doit retenir.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>
                <a:solidFill>
                  <a:srgbClr val="111827"/>
                </a:solidFill>
                <a:latin typeface="Calibri Light"/>
              </a:rPr>
              <a:t>01 — Contexte &amp; objectifs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>
                <a:solidFill>
                  <a:srgbClr val="111827"/>
                </a:solidFill>
                <a:latin typeface="Calibri Light"/>
              </a:rPr>
              <a:t>Contexte du projet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5760720" cy="3657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539495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Problème / Opportunité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5760720" cy="3474720"/>
          </a:xfrm>
          <a:prstGeom prst="rect">
            <a:avLst/>
          </a:prstGeom>
          <a:solidFill>
            <a:srgbClr val="F8FA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53035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Décrivez le problème, la cible et l’opportunité.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0" y="1554480"/>
            <a:ext cx="4937760" cy="36576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49440" y="160020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Objectifs SMART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66560" y="1920240"/>
            <a:ext cx="4937760" cy="3474720"/>
          </a:xfrm>
          <a:prstGeom prst="rect">
            <a:avLst/>
          </a:prstGeom>
          <a:solidFill>
            <a:srgbClr val="F8FA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95160" y="2057400"/>
            <a:ext cx="44805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Spécifiques, Mesurables, Atteignables, Réalistes, Temporellement définis.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>
                <a:solidFill>
                  <a:srgbClr val="111827"/>
                </a:solidFill>
                <a:latin typeface="Calibri Light"/>
              </a:rPr>
              <a:t>Indicateurs clés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554480"/>
          <a:ext cx="109728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b="1">
                          <a:solidFill>
                            <a:srgbClr val="FFFFFF"/>
                          </a:solidFill>
                        </a:rPr>
                        <a:t>KPI</a:t>
                      </a:r>
                    </a:p>
                  </a:txBody>
                  <a:tcPr>
                    <a:solidFill>
                      <a:srgbClr val="0596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>
                          <a:solidFill>
                            <a:srgbClr val="FFFFFF"/>
                          </a:solidFill>
                        </a:rPr>
                        <a:t>T0</a:t>
                      </a:r>
                    </a:p>
                  </a:txBody>
                  <a:tcPr>
                    <a:solidFill>
                      <a:srgbClr val="0596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>
                          <a:solidFill>
                            <a:srgbClr val="FFFFFF"/>
                          </a:solidFill>
                        </a:rPr>
                        <a:t>Cible</a:t>
                      </a:r>
                    </a:p>
                  </a:txBody>
                  <a:tcPr>
                    <a:solidFill>
                      <a:srgbClr val="0596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>
                          <a:solidFill>
                            <a:srgbClr val="FFFFFF"/>
                          </a:solidFill>
                        </a:rPr>
                        <a:t>Commentaire</a:t>
                      </a:r>
                    </a:p>
                  </a:txBody>
                  <a:tcPr>
                    <a:solidFill>
                      <a:srgbClr val="05966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t>Trafic mensuel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t>Taux de conversion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t>CAC (€)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t>LTV (€)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>
                    <a:solidFill>
                      <a:srgbClr val="F8FA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t>Churn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—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>
                <a:solidFill>
                  <a:srgbClr val="111827"/>
                </a:solidFill>
                <a:latin typeface="Calibri Light"/>
              </a:rPr>
              <a:t>Feuille de route (12 mois)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194560"/>
            <a:ext cx="10058400" cy="73152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234440" y="2103120"/>
            <a:ext cx="274320" cy="2743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468880"/>
            <a:ext cx="1645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T1 — MVP / Pilote</a:t>
            </a:r>
          </a:p>
        </p:txBody>
      </p:sp>
      <p:sp>
        <p:nvSpPr>
          <p:cNvPr id="8" name="Oval 7"/>
          <p:cNvSpPr/>
          <p:nvPr/>
        </p:nvSpPr>
        <p:spPr>
          <a:xfrm>
            <a:off x="4434840" y="2103120"/>
            <a:ext cx="274320" cy="2743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49039" y="2468880"/>
            <a:ext cx="1645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T2 — Go-to-market</a:t>
            </a:r>
          </a:p>
        </p:txBody>
      </p:sp>
      <p:sp>
        <p:nvSpPr>
          <p:cNvPr id="10" name="Oval 9"/>
          <p:cNvSpPr/>
          <p:nvPr/>
        </p:nvSpPr>
        <p:spPr>
          <a:xfrm>
            <a:off x="7635240" y="2103120"/>
            <a:ext cx="274320" cy="2743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0" y="2468880"/>
            <a:ext cx="1645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T3 — Scale</a:t>
            </a:r>
          </a:p>
        </p:txBody>
      </p:sp>
      <p:sp>
        <p:nvSpPr>
          <p:cNvPr id="12" name="Oval 11"/>
          <p:cNvSpPr/>
          <p:nvPr/>
        </p:nvSpPr>
        <p:spPr>
          <a:xfrm>
            <a:off x="10378440" y="2103120"/>
            <a:ext cx="274320" cy="2743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92640" y="2468880"/>
            <a:ext cx="1645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T4 — Optimisation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>
                <a:solidFill>
                  <a:srgbClr val="111827"/>
                </a:solidFill>
                <a:latin typeface="Calibri Light"/>
              </a:rPr>
              <a:t>SWOT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4754880" cy="3657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Forces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4754880" cy="1463040"/>
          </a:xfrm>
          <a:prstGeom prst="rect">
            <a:avLst/>
          </a:prstGeom>
          <a:solidFill>
            <a:srgbClr val="F8FA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4297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 points clés —</a:t>
            </a:r>
          </a:p>
        </p:txBody>
      </p:sp>
      <p:sp>
        <p:nvSpPr>
          <p:cNvPr id="9" name="Rectangle 8"/>
          <p:cNvSpPr/>
          <p:nvPr/>
        </p:nvSpPr>
        <p:spPr>
          <a:xfrm>
            <a:off x="6492240" y="1554480"/>
            <a:ext cx="4754880" cy="36576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0" y="1600200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Faiblesses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1920240"/>
            <a:ext cx="4754880" cy="1463040"/>
          </a:xfrm>
          <a:prstGeom prst="rect">
            <a:avLst/>
          </a:prstGeom>
          <a:solidFill>
            <a:srgbClr val="F8FAFF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20840" y="2057400"/>
            <a:ext cx="4297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 points clés 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657600"/>
            <a:ext cx="4754880" cy="36576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703320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Opportunités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23360"/>
            <a:ext cx="4754880" cy="1463040"/>
          </a:xfrm>
          <a:prstGeom prst="rect">
            <a:avLst/>
          </a:prstGeom>
          <a:solidFill>
            <a:srgbClr val="F8FA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160520"/>
            <a:ext cx="4297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 points clés 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92240" y="3657600"/>
            <a:ext cx="4754880" cy="36576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0" y="3703320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Menaces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92240" y="4023360"/>
            <a:ext cx="4754880" cy="1463040"/>
          </a:xfrm>
          <a:prstGeom prst="rect">
            <a:avLst/>
          </a:prstGeom>
          <a:solidFill>
            <a:srgbClr val="F8FA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20840" y="4160520"/>
            <a:ext cx="4297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 points clés 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>
                <a:solidFill>
                  <a:srgbClr val="111827"/>
                </a:solidFill>
                <a:latin typeface="Calibri Light"/>
              </a:rPr>
              <a:t>Business Model Canvas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Partenaires clés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5544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6002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Activités clés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19202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20574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0" y="15544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0" y="16002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Proposition de valeur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20" y="19202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20574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33832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4290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Ressources clés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1520" y="37490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38862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89120" y="33832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0" y="34290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Relations clients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89120" y="37490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17720" y="38862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6720" y="33832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0" y="34290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Segments de clientèle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6720" y="37490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5320" y="38862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" y="52120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2578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Canaux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1520" y="55778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0120" y="5715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89120" y="52120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0" y="52578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Structure de coûts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389120" y="55778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617720" y="5715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046720" y="5212080"/>
            <a:ext cx="3474720" cy="36576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29600" y="525780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Calibri"/>
              </a:rPr>
              <a:t>Flux de revenus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046720" y="5577840"/>
            <a:ext cx="3474720" cy="1280160"/>
          </a:xfrm>
          <a:prstGeom prst="rect">
            <a:avLst/>
          </a:prstGeom>
          <a:solidFill>
            <a:srgbClr val="F8FA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5320" y="5715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11827"/>
                </a:solidFill>
                <a:latin typeface="Calibri"/>
              </a:rPr>
              <a:t>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>
                <a:solidFill>
                  <a:srgbClr val="111827"/>
                </a:solidFill>
                <a:latin typeface="Calibri Light"/>
              </a:rPr>
              <a:t>Graphique — Exemple (Barres)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554480"/>
          <a:ext cx="7315200" cy="3840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917375" y="0"/>
            <a:ext cx="274320" cy="2743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0" y="2560320"/>
            <a:ext cx="5486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0">
                <a:solidFill>
                  <a:srgbClr val="111827"/>
                </a:solidFill>
                <a:latin typeface="Calibri Light"/>
              </a:rPr>
              <a:t>Merci 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0" y="365760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>
                <a:solidFill>
                  <a:srgbClr val="6B7280"/>
                </a:solidFill>
                <a:latin typeface="Calibri"/>
              </a:rPr>
              <a:t>Questions, contacts, prochaines étapes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8FAFF"/>
          </a:solidFill>
          <a:ln>
            <a:solidFill>
              <a:srgbClr val="6B72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565392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6B7280"/>
                </a:solidFill>
                <a:latin typeface="Calibri"/>
              </a:rPr>
              <a:t>Nom du projet  |  www.votre-site.com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