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88952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8F8F8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548640"/>
          </a:xfrm>
          <a:prstGeom prst="rect">
            <a:avLst/>
          </a:prstGeom>
          <a:solidFill>
            <a:srgbClr val="006699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6576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4000" b="1">
                <a:solidFill>
                  <a:srgbClr val="006699"/>
                </a:solidFill>
              </a:defRPr>
            </a:pPr>
            <a:r>
              <a:t>Rôles et Responsabilités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914400" y="1463040"/>
          <a:ext cx="1033272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44240"/>
                <a:gridCol w="3444240"/>
                <a:gridCol w="3444240"/>
              </a:tblGrid>
              <a:tr h="548640"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006699"/>
                          </a:solidFill>
                        </a:defRPr>
                      </a:pPr>
                      <a:r>
                        <a:t>Rôle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006699"/>
                          </a:solidFill>
                        </a:defRPr>
                      </a:pPr>
                      <a:r>
                        <a:t>Nom / Équipe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006699"/>
                          </a:solidFill>
                        </a:defRPr>
                      </a:pPr>
                      <a:r>
                        <a:t>Responsabilités principales</a:t>
                      </a:r>
                    </a:p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8F8F8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548640"/>
          </a:xfrm>
          <a:prstGeom prst="rect">
            <a:avLst/>
          </a:prstGeom>
          <a:solidFill>
            <a:srgbClr val="006699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6576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4000" b="1">
                <a:solidFill>
                  <a:srgbClr val="006699"/>
                </a:solidFill>
              </a:defRPr>
            </a:pPr>
            <a:r>
              <a:t>Échéancier Général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914400" y="1463040"/>
          <a:ext cx="1033272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83180"/>
                <a:gridCol w="2583180"/>
                <a:gridCol w="2583180"/>
                <a:gridCol w="2583180"/>
              </a:tblGrid>
              <a:tr h="571500"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006699"/>
                          </a:solidFill>
                        </a:defRPr>
                      </a:pPr>
                      <a:r>
                        <a:t>Phase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006699"/>
                          </a:solidFill>
                        </a:defRPr>
                      </a:pPr>
                      <a:r>
                        <a:t>Début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006699"/>
                          </a:solidFill>
                        </a:defRPr>
                      </a:pPr>
                      <a:r>
                        <a:t>Fin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006699"/>
                          </a:solidFill>
                        </a:defRPr>
                      </a:pPr>
                      <a:r>
                        <a:t>Durée (semaines)</a:t>
                      </a:r>
                    </a:p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8F8F8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548640"/>
          </a:xfrm>
          <a:prstGeom prst="rect">
            <a:avLst/>
          </a:prstGeom>
          <a:solidFill>
            <a:srgbClr val="006699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6576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4000" b="1">
                <a:solidFill>
                  <a:srgbClr val="006699"/>
                </a:solidFill>
              </a:defRPr>
            </a:pPr>
            <a:r>
              <a:t>Suivi des Livrables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40080" y="1463040"/>
          <a:ext cx="109728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/>
                <a:gridCol w="2194560"/>
                <a:gridCol w="2194560"/>
                <a:gridCol w="2194560"/>
                <a:gridCol w="2194560"/>
              </a:tblGrid>
              <a:tr h="548640"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006699"/>
                          </a:solidFill>
                        </a:defRPr>
                      </a:pPr>
                      <a:r>
                        <a:t>Livrable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006699"/>
                          </a:solidFill>
                        </a:defRPr>
                      </a:pPr>
                      <a:r>
                        <a:t>Phase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006699"/>
                          </a:solidFill>
                        </a:defRPr>
                      </a:pPr>
                      <a:r>
                        <a:t>Responsable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006699"/>
                          </a:solidFill>
                        </a:defRPr>
                      </a:pPr>
                      <a:r>
                        <a:t>Date prévue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006699"/>
                          </a:solidFill>
                        </a:defRPr>
                      </a:pPr>
                      <a:r>
                        <a:t>Statut</a:t>
                      </a:r>
                    </a:p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8F8F8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548640"/>
          </a:xfrm>
          <a:prstGeom prst="rect">
            <a:avLst/>
          </a:prstGeom>
          <a:solidFill>
            <a:srgbClr val="006699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6576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4000" b="1">
                <a:solidFill>
                  <a:srgbClr val="006699"/>
                </a:solidFill>
              </a:defRPr>
            </a:pPr>
            <a:r>
              <a:t>Risques et Plan de Contingence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31520" y="1463040"/>
          <a:ext cx="1078992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7480"/>
                <a:gridCol w="2697480"/>
                <a:gridCol w="2697480"/>
                <a:gridCol w="2697480"/>
              </a:tblGrid>
              <a:tr h="548640"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006699"/>
                          </a:solidFill>
                        </a:defRPr>
                      </a:pPr>
                      <a:r>
                        <a:t>Risque potentiel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006699"/>
                          </a:solidFill>
                        </a:defRPr>
                      </a:pPr>
                      <a:r>
                        <a:t>Impact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006699"/>
                          </a:solidFill>
                        </a:defRPr>
                      </a:pPr>
                      <a:r>
                        <a:t>Probabilité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006699"/>
                          </a:solidFill>
                        </a:defRPr>
                      </a:pPr>
                      <a:r>
                        <a:t>Mesure préventive</a:t>
                      </a:r>
                    </a:p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