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82D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arallelogram 2"/>
          <p:cNvSpPr/>
          <p:nvPr/>
        </p:nvSpPr>
        <p:spPr>
          <a:xfrm>
            <a:off x="0" y="5486400"/>
            <a:ext cx="1371600" cy="731520"/>
          </a:xfrm>
          <a:prstGeom prst="parallelogram">
            <a:avLst/>
          </a:prstGeom>
          <a:solidFill>
            <a:srgbClr val="6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arallelogram 3"/>
          <p:cNvSpPr/>
          <p:nvPr/>
        </p:nvSpPr>
        <p:spPr>
          <a:xfrm>
            <a:off x="2926080" y="5486400"/>
            <a:ext cx="1371600" cy="731520"/>
          </a:xfrm>
          <a:prstGeom prst="parallelogram">
            <a:avLst/>
          </a:prstGeom>
          <a:solidFill>
            <a:srgbClr val="828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arallelogram 4"/>
          <p:cNvSpPr/>
          <p:nvPr/>
        </p:nvSpPr>
        <p:spPr>
          <a:xfrm>
            <a:off x="5852160" y="5486400"/>
            <a:ext cx="1371600" cy="731520"/>
          </a:xfrm>
          <a:prstGeom prst="parallelogram">
            <a:avLst/>
          </a:prstGeom>
          <a:solidFill>
            <a:srgbClr val="A0A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arallelogram 5"/>
          <p:cNvSpPr/>
          <p:nvPr/>
        </p:nvSpPr>
        <p:spPr>
          <a:xfrm>
            <a:off x="8778240" y="5486400"/>
            <a:ext cx="1371600" cy="731520"/>
          </a:xfrm>
          <a:prstGeom prst="parallelogram">
            <a:avLst/>
          </a:prstGeom>
          <a:solidFill>
            <a:srgbClr val="BE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952" cy="731520"/>
          </a:xfrm>
          <a:prstGeom prst="rect">
            <a:avLst/>
          </a:prstGeom>
          <a:solidFill>
            <a:srgbClr val="3C5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105156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>
                <a:solidFill>
                  <a:srgbClr val="E6F0FF"/>
                </a:solidFill>
              </a:defRPr>
            </a:pPr>
            <a:r>
              <a:t>TDR – Rapport de Formation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B4C8DC"/>
                </a:solidFill>
              </a:defRPr>
            </a:pPr>
            <a:r>
              <a:t>[Titre de la formation | Date | Animateur]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82D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arallelogram 2"/>
          <p:cNvSpPr/>
          <p:nvPr/>
        </p:nvSpPr>
        <p:spPr>
          <a:xfrm>
            <a:off x="0" y="5486400"/>
            <a:ext cx="1371600" cy="731520"/>
          </a:xfrm>
          <a:prstGeom prst="parallelogram">
            <a:avLst/>
          </a:prstGeom>
          <a:solidFill>
            <a:srgbClr val="6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arallelogram 3"/>
          <p:cNvSpPr/>
          <p:nvPr/>
        </p:nvSpPr>
        <p:spPr>
          <a:xfrm>
            <a:off x="2926080" y="5486400"/>
            <a:ext cx="1371600" cy="731520"/>
          </a:xfrm>
          <a:prstGeom prst="parallelogram">
            <a:avLst/>
          </a:prstGeom>
          <a:solidFill>
            <a:srgbClr val="828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arallelogram 4"/>
          <p:cNvSpPr/>
          <p:nvPr/>
        </p:nvSpPr>
        <p:spPr>
          <a:xfrm>
            <a:off x="5852160" y="5486400"/>
            <a:ext cx="1371600" cy="731520"/>
          </a:xfrm>
          <a:prstGeom prst="parallelogram">
            <a:avLst/>
          </a:prstGeom>
          <a:solidFill>
            <a:srgbClr val="A0A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arallelogram 5"/>
          <p:cNvSpPr/>
          <p:nvPr/>
        </p:nvSpPr>
        <p:spPr>
          <a:xfrm>
            <a:off x="8778240" y="5486400"/>
            <a:ext cx="1371600" cy="731520"/>
          </a:xfrm>
          <a:prstGeom prst="parallelogram">
            <a:avLst/>
          </a:prstGeom>
          <a:solidFill>
            <a:srgbClr val="BE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952" cy="731520"/>
          </a:xfrm>
          <a:prstGeom prst="rect">
            <a:avLst/>
          </a:prstGeom>
          <a:solidFill>
            <a:srgbClr val="3C5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E6F0FF"/>
                </a:solidFill>
              </a:defRPr>
            </a:pPr>
            <a:r>
              <a:t>Objectifs de la Formation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280160"/>
            <a:ext cx="10515600" cy="1005840"/>
          </a:xfrm>
          <a:prstGeom prst="roundRect">
            <a:avLst/>
          </a:prstGeom>
          <a:solidFill>
            <a:srgbClr val="465A78"/>
          </a:solidFill>
          <a:ln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>
                <a:solidFill>
                  <a:srgbClr val="F0FAFF"/>
                </a:solidFill>
              </a:defRPr>
            </a:pPr>
            <a:r>
              <a:t>Décrire les objectifs pédagogiques à atteindre.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468880"/>
            <a:ext cx="10515600" cy="1005840"/>
          </a:xfrm>
          <a:prstGeom prst="roundRect">
            <a:avLst/>
          </a:prstGeom>
          <a:solidFill>
            <a:srgbClr val="465A78"/>
          </a:solidFill>
          <a:ln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>
                <a:solidFill>
                  <a:srgbClr val="F0FAFF"/>
                </a:solidFill>
              </a:defRPr>
            </a:pPr>
            <a:r>
              <a:t>Définir les compétences visées par les participants.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82D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arallelogram 2"/>
          <p:cNvSpPr/>
          <p:nvPr/>
        </p:nvSpPr>
        <p:spPr>
          <a:xfrm>
            <a:off x="0" y="5486400"/>
            <a:ext cx="1371600" cy="731520"/>
          </a:xfrm>
          <a:prstGeom prst="parallelogram">
            <a:avLst/>
          </a:prstGeom>
          <a:solidFill>
            <a:srgbClr val="6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arallelogram 3"/>
          <p:cNvSpPr/>
          <p:nvPr/>
        </p:nvSpPr>
        <p:spPr>
          <a:xfrm>
            <a:off x="2926080" y="5486400"/>
            <a:ext cx="1371600" cy="731520"/>
          </a:xfrm>
          <a:prstGeom prst="parallelogram">
            <a:avLst/>
          </a:prstGeom>
          <a:solidFill>
            <a:srgbClr val="828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arallelogram 4"/>
          <p:cNvSpPr/>
          <p:nvPr/>
        </p:nvSpPr>
        <p:spPr>
          <a:xfrm>
            <a:off x="5852160" y="5486400"/>
            <a:ext cx="1371600" cy="731520"/>
          </a:xfrm>
          <a:prstGeom prst="parallelogram">
            <a:avLst/>
          </a:prstGeom>
          <a:solidFill>
            <a:srgbClr val="A0A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arallelogram 5"/>
          <p:cNvSpPr/>
          <p:nvPr/>
        </p:nvSpPr>
        <p:spPr>
          <a:xfrm>
            <a:off x="8778240" y="5486400"/>
            <a:ext cx="1371600" cy="731520"/>
          </a:xfrm>
          <a:prstGeom prst="parallelogram">
            <a:avLst/>
          </a:prstGeom>
          <a:solidFill>
            <a:srgbClr val="BE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952" cy="731520"/>
          </a:xfrm>
          <a:prstGeom prst="rect">
            <a:avLst/>
          </a:prstGeom>
          <a:solidFill>
            <a:srgbClr val="3C5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E6F0FF"/>
                </a:solidFill>
              </a:defRPr>
            </a:pPr>
            <a:r>
              <a:t>Programme de Contenu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280160"/>
            <a:ext cx="10515600" cy="1005840"/>
          </a:xfrm>
          <a:prstGeom prst="roundRect">
            <a:avLst/>
          </a:prstGeom>
          <a:solidFill>
            <a:srgbClr val="465A78"/>
          </a:solidFill>
          <a:ln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>
                <a:solidFill>
                  <a:srgbClr val="F0FAFF"/>
                </a:solidFill>
              </a:defRPr>
            </a:pPr>
            <a:r>
              <a:t>Détail des modules, durée de chaque séquence.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468880"/>
            <a:ext cx="10515600" cy="1005840"/>
          </a:xfrm>
          <a:prstGeom prst="roundRect">
            <a:avLst/>
          </a:prstGeom>
          <a:solidFill>
            <a:srgbClr val="465A78"/>
          </a:solidFill>
          <a:ln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>
                <a:solidFill>
                  <a:srgbClr val="F0FAFF"/>
                </a:solidFill>
              </a:defRPr>
            </a:pPr>
            <a:r>
              <a:t>Méthodes pédagogiques (présentiel, e-learning, ateliers…).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82D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arallelogram 2"/>
          <p:cNvSpPr/>
          <p:nvPr/>
        </p:nvSpPr>
        <p:spPr>
          <a:xfrm>
            <a:off x="0" y="5486400"/>
            <a:ext cx="1371600" cy="731520"/>
          </a:xfrm>
          <a:prstGeom prst="parallelogram">
            <a:avLst/>
          </a:prstGeom>
          <a:solidFill>
            <a:srgbClr val="6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arallelogram 3"/>
          <p:cNvSpPr/>
          <p:nvPr/>
        </p:nvSpPr>
        <p:spPr>
          <a:xfrm>
            <a:off x="2926080" y="5486400"/>
            <a:ext cx="1371600" cy="731520"/>
          </a:xfrm>
          <a:prstGeom prst="parallelogram">
            <a:avLst/>
          </a:prstGeom>
          <a:solidFill>
            <a:srgbClr val="828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arallelogram 4"/>
          <p:cNvSpPr/>
          <p:nvPr/>
        </p:nvSpPr>
        <p:spPr>
          <a:xfrm>
            <a:off x="5852160" y="5486400"/>
            <a:ext cx="1371600" cy="731520"/>
          </a:xfrm>
          <a:prstGeom prst="parallelogram">
            <a:avLst/>
          </a:prstGeom>
          <a:solidFill>
            <a:srgbClr val="A0A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arallelogram 5"/>
          <p:cNvSpPr/>
          <p:nvPr/>
        </p:nvSpPr>
        <p:spPr>
          <a:xfrm>
            <a:off x="8778240" y="5486400"/>
            <a:ext cx="1371600" cy="731520"/>
          </a:xfrm>
          <a:prstGeom prst="parallelogram">
            <a:avLst/>
          </a:prstGeom>
          <a:solidFill>
            <a:srgbClr val="BE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952" cy="731520"/>
          </a:xfrm>
          <a:prstGeom prst="rect">
            <a:avLst/>
          </a:prstGeom>
          <a:solidFill>
            <a:srgbClr val="3C5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E6F0FF"/>
                </a:solidFill>
              </a:defRPr>
            </a:pPr>
            <a:r>
              <a:t>Public Concerné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280160"/>
            <a:ext cx="10515600" cy="1005840"/>
          </a:xfrm>
          <a:prstGeom prst="roundRect">
            <a:avLst/>
          </a:prstGeom>
          <a:solidFill>
            <a:srgbClr val="465A78"/>
          </a:solidFill>
          <a:ln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>
                <a:solidFill>
                  <a:srgbClr val="F0FAFF"/>
                </a:solidFill>
              </a:defRPr>
            </a:pPr>
            <a:r>
              <a:t>Effectif estimé des participants.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468880"/>
            <a:ext cx="10515600" cy="1005840"/>
          </a:xfrm>
          <a:prstGeom prst="roundRect">
            <a:avLst/>
          </a:prstGeom>
          <a:solidFill>
            <a:srgbClr val="465A78"/>
          </a:solidFill>
          <a:ln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>
                <a:solidFill>
                  <a:srgbClr val="F0FAFF"/>
                </a:solidFill>
              </a:defRPr>
            </a:pPr>
            <a:r>
              <a:t>Profil attendu ou niveau requis.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82D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arallelogram 2"/>
          <p:cNvSpPr/>
          <p:nvPr/>
        </p:nvSpPr>
        <p:spPr>
          <a:xfrm>
            <a:off x="0" y="5486400"/>
            <a:ext cx="1371600" cy="731520"/>
          </a:xfrm>
          <a:prstGeom prst="parallelogram">
            <a:avLst/>
          </a:prstGeom>
          <a:solidFill>
            <a:srgbClr val="6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arallelogram 3"/>
          <p:cNvSpPr/>
          <p:nvPr/>
        </p:nvSpPr>
        <p:spPr>
          <a:xfrm>
            <a:off x="2926080" y="5486400"/>
            <a:ext cx="1371600" cy="731520"/>
          </a:xfrm>
          <a:prstGeom prst="parallelogram">
            <a:avLst/>
          </a:prstGeom>
          <a:solidFill>
            <a:srgbClr val="828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arallelogram 4"/>
          <p:cNvSpPr/>
          <p:nvPr/>
        </p:nvSpPr>
        <p:spPr>
          <a:xfrm>
            <a:off x="5852160" y="5486400"/>
            <a:ext cx="1371600" cy="731520"/>
          </a:xfrm>
          <a:prstGeom prst="parallelogram">
            <a:avLst/>
          </a:prstGeom>
          <a:solidFill>
            <a:srgbClr val="A0A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arallelogram 5"/>
          <p:cNvSpPr/>
          <p:nvPr/>
        </p:nvSpPr>
        <p:spPr>
          <a:xfrm>
            <a:off x="8778240" y="5486400"/>
            <a:ext cx="1371600" cy="731520"/>
          </a:xfrm>
          <a:prstGeom prst="parallelogram">
            <a:avLst/>
          </a:prstGeom>
          <a:solidFill>
            <a:srgbClr val="BE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952" cy="731520"/>
          </a:xfrm>
          <a:prstGeom prst="rect">
            <a:avLst/>
          </a:prstGeom>
          <a:solidFill>
            <a:srgbClr val="3C5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E6F0FF"/>
                </a:solidFill>
              </a:defRPr>
            </a:pPr>
            <a:r>
              <a:t>Résultats &amp; Évaluation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280160"/>
            <a:ext cx="10515600" cy="1005840"/>
          </a:xfrm>
          <a:prstGeom prst="roundRect">
            <a:avLst/>
          </a:prstGeom>
          <a:solidFill>
            <a:srgbClr val="465A78"/>
          </a:solidFill>
          <a:ln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>
                <a:solidFill>
                  <a:srgbClr val="F0FAFF"/>
                </a:solidFill>
              </a:defRPr>
            </a:pPr>
            <a:r>
              <a:t>Modalités d’évaluation prévues.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468880"/>
            <a:ext cx="10515600" cy="1005840"/>
          </a:xfrm>
          <a:prstGeom prst="roundRect">
            <a:avLst/>
          </a:prstGeom>
          <a:solidFill>
            <a:srgbClr val="465A78"/>
          </a:solidFill>
          <a:ln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>
                <a:solidFill>
                  <a:srgbClr val="F0FAFF"/>
                </a:solidFill>
              </a:defRPr>
            </a:pPr>
            <a:r>
              <a:t>Livrables et indicateurs de succès attendus.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82D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arallelogram 2"/>
          <p:cNvSpPr/>
          <p:nvPr/>
        </p:nvSpPr>
        <p:spPr>
          <a:xfrm>
            <a:off x="0" y="5486400"/>
            <a:ext cx="1371600" cy="731520"/>
          </a:xfrm>
          <a:prstGeom prst="parallelogram">
            <a:avLst/>
          </a:prstGeom>
          <a:solidFill>
            <a:srgbClr val="6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arallelogram 3"/>
          <p:cNvSpPr/>
          <p:nvPr/>
        </p:nvSpPr>
        <p:spPr>
          <a:xfrm>
            <a:off x="2926080" y="5486400"/>
            <a:ext cx="1371600" cy="731520"/>
          </a:xfrm>
          <a:prstGeom prst="parallelogram">
            <a:avLst/>
          </a:prstGeom>
          <a:solidFill>
            <a:srgbClr val="828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arallelogram 4"/>
          <p:cNvSpPr/>
          <p:nvPr/>
        </p:nvSpPr>
        <p:spPr>
          <a:xfrm>
            <a:off x="5852160" y="5486400"/>
            <a:ext cx="1371600" cy="731520"/>
          </a:xfrm>
          <a:prstGeom prst="parallelogram">
            <a:avLst/>
          </a:prstGeom>
          <a:solidFill>
            <a:srgbClr val="A0A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arallelogram 5"/>
          <p:cNvSpPr/>
          <p:nvPr/>
        </p:nvSpPr>
        <p:spPr>
          <a:xfrm>
            <a:off x="8778240" y="5486400"/>
            <a:ext cx="1371600" cy="731520"/>
          </a:xfrm>
          <a:prstGeom prst="parallelogram">
            <a:avLst/>
          </a:prstGeom>
          <a:solidFill>
            <a:srgbClr val="BE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952" cy="731520"/>
          </a:xfrm>
          <a:prstGeom prst="rect">
            <a:avLst/>
          </a:prstGeom>
          <a:solidFill>
            <a:srgbClr val="3C5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E6F0FF"/>
                </a:solidFill>
              </a:defRPr>
            </a:pPr>
            <a:r>
              <a:t>Livrables &amp; Suivi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280160"/>
            <a:ext cx="10515600" cy="1005840"/>
          </a:xfrm>
          <a:prstGeom prst="roundRect">
            <a:avLst/>
          </a:prstGeom>
          <a:solidFill>
            <a:srgbClr val="465A78"/>
          </a:solidFill>
          <a:ln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>
                <a:solidFill>
                  <a:srgbClr val="F0FAFF"/>
                </a:solidFill>
              </a:defRPr>
            </a:pPr>
            <a:r>
              <a:t>Restitution attendue (rapport, synthèse, attestation).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468880"/>
            <a:ext cx="10515600" cy="1005840"/>
          </a:xfrm>
          <a:prstGeom prst="roundRect">
            <a:avLst/>
          </a:prstGeom>
          <a:solidFill>
            <a:srgbClr val="465A78"/>
          </a:solidFill>
          <a:ln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>
                <a:solidFill>
                  <a:srgbClr val="F0FAFF"/>
                </a:solidFill>
              </a:defRPr>
            </a:pPr>
            <a:r>
              <a:t>Modalités de retour d’expérience post-formation.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