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4A148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27432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Roue de Deming (PDCA) – Fiche à Compléter</a:t>
            </a:r>
          </a:p>
        </p:txBody>
      </p:sp>
      <p:sp>
        <p:nvSpPr>
          <p:cNvPr id="3" name="Rectangle 2"/>
          <p:cNvSpPr/>
          <p:nvPr/>
        </p:nvSpPr>
        <p:spPr>
          <a:xfrm>
            <a:off x="3200400" y="1371600"/>
            <a:ext cx="2286000" cy="1097280"/>
          </a:xfrm>
          <a:prstGeom prst="rect">
            <a:avLst/>
          </a:prstGeom>
          <a:solidFill>
            <a:srgbClr val="FFFFFF"/>
          </a:solidFill>
          <a:ln>
            <a:solidFill>
              <a:srgbClr val="4A148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defRPr sz="1600" b="1"/>
            </a:pPr>
            <a:r>
              <a:t>PLAN</a:t>
            </a:r>
          </a:p>
          <a:p>
            <a:pPr algn="l">
              <a:defRPr sz="1200" i="1"/>
            </a:pPr>
          </a:p>
          <a:p>
            <a:r>
              <a:t>Décrire le problème, les causes, les objectifs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0" y="2743200"/>
            <a:ext cx="2286000" cy="1097280"/>
          </a:xfrm>
          <a:prstGeom prst="rect">
            <a:avLst/>
          </a:prstGeom>
          <a:solidFill>
            <a:srgbClr val="FFFFFF"/>
          </a:solidFill>
          <a:ln>
            <a:solidFill>
              <a:srgbClr val="4A148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defRPr sz="1600" b="1"/>
            </a:pPr>
            <a:r>
              <a:t>DO</a:t>
            </a:r>
          </a:p>
          <a:p>
            <a:pPr algn="l">
              <a:defRPr sz="1200" i="1"/>
            </a:pPr>
          </a:p>
          <a:p>
            <a:r>
              <a:t>Décrire les actions mises en œuvre</a:t>
            </a:r>
          </a:p>
        </p:txBody>
      </p:sp>
      <p:sp>
        <p:nvSpPr>
          <p:cNvPr id="5" name="Rectangle 4"/>
          <p:cNvSpPr/>
          <p:nvPr/>
        </p:nvSpPr>
        <p:spPr>
          <a:xfrm>
            <a:off x="3200400" y="4114800"/>
            <a:ext cx="2286000" cy="1097280"/>
          </a:xfrm>
          <a:prstGeom prst="rect">
            <a:avLst/>
          </a:prstGeom>
          <a:solidFill>
            <a:srgbClr val="FFFFFF"/>
          </a:solidFill>
          <a:ln>
            <a:solidFill>
              <a:srgbClr val="4A148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defRPr sz="1600" b="1"/>
            </a:pPr>
            <a:r>
              <a:t>CHECK</a:t>
            </a:r>
          </a:p>
          <a:p>
            <a:pPr algn="l">
              <a:defRPr sz="1200" i="1"/>
            </a:pPr>
          </a:p>
          <a:p>
            <a:r>
              <a:t>Mesurer les résultats obtenus</a:t>
            </a:r>
          </a:p>
        </p:txBody>
      </p:sp>
      <p:sp>
        <p:nvSpPr>
          <p:cNvPr id="6" name="Rectangle 5"/>
          <p:cNvSpPr/>
          <p:nvPr/>
        </p:nvSpPr>
        <p:spPr>
          <a:xfrm>
            <a:off x="914400" y="2743200"/>
            <a:ext cx="2286000" cy="1097280"/>
          </a:xfrm>
          <a:prstGeom prst="rect">
            <a:avLst/>
          </a:prstGeom>
          <a:solidFill>
            <a:srgbClr val="FFFFFF"/>
          </a:solidFill>
          <a:ln>
            <a:solidFill>
              <a:srgbClr val="4A148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defRPr sz="1600" b="1"/>
            </a:pPr>
            <a:r>
              <a:t>ACT</a:t>
            </a:r>
          </a:p>
          <a:p>
            <a:pPr algn="l">
              <a:defRPr sz="1200" i="1"/>
            </a:pPr>
          </a:p>
          <a:p>
            <a:r>
              <a:t>Proposer les ajustements et les standardisations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00600" y="20574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3200" b="1">
                <a:solidFill>
                  <a:srgbClr val="FFFFFF"/>
                </a:solidFill>
              </a:defRPr>
            </a:pPr>
            <a:r>
              <a:rPr>
                <a:solidFill>
                  <a:srgbClr val="000000"/>
                </a:solidFill>
              </a:rPr>
              <a:t>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63440" y="34290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3200" b="1">
                <a:solidFill>
                  <a:srgbClr val="FFFFFF"/>
                </a:solidFill>
              </a:defRPr>
            </a:pPr>
            <a:r>
              <a:rPr>
                <a:solidFill>
                  <a:srgbClr val="000000"/>
                </a:solidFill>
              </a:rPr>
              <a:t>↓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71800" y="38862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3200" b="1">
                <a:solidFill>
                  <a:srgbClr val="FFFFFF"/>
                </a:solidFill>
              </a:defRPr>
            </a:pPr>
            <a:r>
              <a:rPr>
                <a:solidFill>
                  <a:srgbClr val="000000"/>
                </a:solidFill>
              </a:rPr>
              <a:t>←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27432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/>
            </a:pPr>
            <a:r>
              <a:rPr>
                <a:solidFill>
                  <a:srgbClr val="000000"/>
                </a:solidFill>
              </a:rPr>
              <a:t>Indications pour Compléter la Roue de Deming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097280"/>
            <a:ext cx="73152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/>
            </a:pPr>
            <a:r>
              <a:rPr>
                <a:solidFill>
                  <a:srgbClr val="000000"/>
                </a:solidFill>
              </a:rPr>
              <a:t>🟪 PLAN : Décrivez le problème ou le besoin à traiter. Analysez ses causes et définissez un objectif clair.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828800"/>
            <a:ext cx="73152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/>
            </a:pPr>
            <a:r>
              <a:rPr>
                <a:solidFill>
                  <a:srgbClr val="000000"/>
                </a:solidFill>
              </a:rPr>
              <a:t>🟩 DO : Détaillez les actions concrètes réalisées pour répondre à l’objectif.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560320"/>
            <a:ext cx="73152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/>
            </a:pPr>
            <a:r>
              <a:rPr>
                <a:solidFill>
                  <a:srgbClr val="000000"/>
                </a:solidFill>
              </a:rPr>
              <a:t>🟨 CHECK : Mesurez les résultats. Sont-ils conformes aux attentes 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3291839"/>
            <a:ext cx="73152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/>
            </a:pPr>
            <a:r>
              <a:rPr>
                <a:solidFill>
                  <a:srgbClr val="000000"/>
                </a:solidFill>
              </a:rPr>
              <a:t>🟥 ACT : Proposez des ajustements, et indiquez comment standardiser ce qui fonctionne.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