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503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103120"/>
            <a:ext cx="73152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l">
              <a:defRPr sz="4200" b="1">
                <a:solidFill>
                  <a:srgbClr val="FFFFFF"/>
                </a:solidFill>
              </a:defRPr>
            </a:pPr>
            <a:r>
              <a:t>RÉSULTATS FINANCIERS – CAS BETA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11680" y="3749039"/>
            <a:ext cx="5486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000">
                <a:solidFill>
                  <a:srgbClr val="E6E6E6"/>
                </a:solidFill>
              </a:defRPr>
            </a:pPr>
            <a:r>
              <a:t>Présentation stratégique – Exercice 2024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54864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4C99"/>
                </a:solidFill>
              </a:defRPr>
            </a:pPr>
            <a:r>
              <a:t>Indicateurs Clés de Performance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37160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>
                <a:solidFill>
                  <a:srgbClr val="00503C"/>
                </a:solidFill>
              </a:defRPr>
            </a:pPr>
            <a:r>
              <a:t>CA total : 6,2 Mds € (↑ 12%)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46888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>
                <a:solidFill>
                  <a:srgbClr val="00503C"/>
                </a:solidFill>
              </a:defRPr>
            </a:pPr>
            <a:r>
              <a:t>Résultat net : 890 M € (↑ 8%)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56616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>
                <a:solidFill>
                  <a:srgbClr val="00503C"/>
                </a:solidFill>
              </a:defRPr>
            </a:pPr>
            <a:r>
              <a:t>Cash flow : 720 M € (↑ 15%)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54864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4C99"/>
                </a:solidFill>
              </a:defRPr>
            </a:pPr>
            <a:r>
              <a:t>Structure des Revenus 2024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46304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>
                <a:solidFill>
                  <a:srgbClr val="00503C"/>
                </a:solidFill>
              </a:defRPr>
            </a:pPr>
            <a:r>
              <a:t>Produits : 52%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56032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>
                <a:solidFill>
                  <a:srgbClr val="00503C"/>
                </a:solidFill>
              </a:defRPr>
            </a:pPr>
            <a:r>
              <a:t>Services : 33%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65760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>
                <a:solidFill>
                  <a:srgbClr val="00503C"/>
                </a:solidFill>
              </a:defRPr>
            </a:pPr>
            <a:r>
              <a:t>Licences : 15%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45720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4C99"/>
                </a:solidFill>
              </a:defRPr>
            </a:pPr>
            <a:r>
              <a:t>Détail des Résultats Financiers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914400" y="1371600"/>
          <a:ext cx="7315200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1828800"/>
                <a:gridCol w="1828800"/>
                <a:gridCol w="1828800"/>
              </a:tblGrid>
              <a:tr h="512064">
                <a:tc>
                  <a:txBody>
                    <a:bodyPr/>
                    <a:lstStyle/>
                    <a:p>
                      <a:pPr>
                        <a:defRPr b="1">
                          <a:solidFill>
                            <a:srgbClr val="FFFFFF"/>
                          </a:solidFill>
                        </a:defRPr>
                      </a:pPr>
                      <a:r>
                        <a:t>Indicateur</a:t>
                      </a:r>
                    </a:p>
                  </a:txBody>
                  <a:tcPr>
                    <a:solidFill>
                      <a:srgbClr val="004C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>
                          <a:solidFill>
                            <a:srgbClr val="FFFFFF"/>
                          </a:solidFill>
                        </a:defRPr>
                      </a:pPr>
                      <a:r>
                        <a:t>Valeur</a:t>
                      </a:r>
                    </a:p>
                  </a:txBody>
                  <a:tcPr>
                    <a:solidFill>
                      <a:srgbClr val="004C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>
                          <a:solidFill>
                            <a:srgbClr val="FFFFFF"/>
                          </a:solidFill>
                        </a:defRPr>
                      </a:pPr>
                      <a:r>
                        <a:t>Variation</a:t>
                      </a:r>
                    </a:p>
                  </a:txBody>
                  <a:tcPr>
                    <a:solidFill>
                      <a:srgbClr val="004C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>
                          <a:solidFill>
                            <a:srgbClr val="FFFFFF"/>
                          </a:solidFill>
                        </a:defRPr>
                      </a:pPr>
                      <a:r>
                        <a:t>Commentaires</a:t>
                      </a:r>
                    </a:p>
                  </a:txBody>
                  <a:tcPr>
                    <a:solidFill>
                      <a:srgbClr val="004C99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t>CA total</a:t>
                      </a:r>
                    </a:p>
                  </a:txBody>
                  <a:tcP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t>6,2 Mds €</a:t>
                      </a:r>
                    </a:p>
                  </a:txBody>
                  <a:tcP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t>+12%</a:t>
                      </a:r>
                    </a:p>
                  </a:txBody>
                  <a:tcP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t>Croissance du marché asiatique</a:t>
                      </a:r>
                    </a:p>
                  </a:txBody>
                  <a:tcPr>
                    <a:solidFill>
                      <a:srgbClr val="F0F0F0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t>Résultat net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t>890 M 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t>+8%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t>Optimisation des charges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t>EBITDA</a:t>
                      </a:r>
                    </a:p>
                  </a:txBody>
                  <a:tcP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t>1,3 Mds €</a:t>
                      </a:r>
                    </a:p>
                  </a:txBody>
                  <a:tcP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t>+10%</a:t>
                      </a:r>
                    </a:p>
                  </a:txBody>
                  <a:tcP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t>Consolidation filiales</a:t>
                      </a:r>
                    </a:p>
                  </a:txBody>
                  <a:tcPr>
                    <a:solidFill>
                      <a:srgbClr val="F0F0F0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t>Cash Flow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t>720 M 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t>+15%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/>
                      </a:pPr>
                      <a:r>
                        <a:t>Amélioration du BFR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45720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4C99"/>
                </a:solidFill>
              </a:defRPr>
            </a:pPr>
            <a:r>
              <a:t>Synthèse Visuelle des Performances</a:t>
            </a:r>
          </a:p>
        </p:txBody>
      </p:sp>
      <p:sp>
        <p:nvSpPr>
          <p:cNvPr id="3" name="Rectangle 2"/>
          <p:cNvSpPr/>
          <p:nvPr/>
        </p:nvSpPr>
        <p:spPr>
          <a:xfrm>
            <a:off x="914400" y="1371600"/>
            <a:ext cx="2286000" cy="1371600"/>
          </a:xfrm>
          <a:prstGeom prst="rect">
            <a:avLst/>
          </a:prstGeom>
          <a:solidFill>
            <a:srgbClr val="FFCC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EBITDA 2024</a:t>
            </a:r>
          </a:p>
          <a:p>
            <a:pPr>
              <a:defRPr b="1" sz="1800"/>
            </a:pPr>
            <a:r>
              <a:t>1,3 Mds €</a:t>
            </a:r>
          </a:p>
        </p:txBody>
      </p:sp>
      <p:sp>
        <p:nvSpPr>
          <p:cNvPr id="4" name="Rectangle 3"/>
          <p:cNvSpPr/>
          <p:nvPr/>
        </p:nvSpPr>
        <p:spPr>
          <a:xfrm>
            <a:off x="3657600" y="1371600"/>
            <a:ext cx="2286000" cy="1371600"/>
          </a:xfrm>
          <a:prstGeom prst="rect">
            <a:avLst/>
          </a:prstGeom>
          <a:solidFill>
            <a:srgbClr val="FFCC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Croissance CA</a:t>
            </a:r>
          </a:p>
          <a:p>
            <a:pPr>
              <a:defRPr b="1" sz="1800"/>
            </a:pPr>
            <a:r>
              <a:t>+12%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0" y="1371600"/>
            <a:ext cx="2286000" cy="1371600"/>
          </a:xfrm>
          <a:prstGeom prst="rect">
            <a:avLst/>
          </a:prstGeom>
          <a:solidFill>
            <a:srgbClr val="FFCC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Bénéfice net</a:t>
            </a:r>
          </a:p>
          <a:p>
            <a:pPr>
              <a:defRPr b="1" sz="1800"/>
            </a:pPr>
            <a:r>
              <a:t>890 M €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45720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4C99"/>
                </a:solidFill>
              </a:defRPr>
            </a:pPr>
            <a:r>
              <a:t>Infographie Résultats Année 2024</a:t>
            </a:r>
          </a:p>
        </p:txBody>
      </p:sp>
      <p:pic>
        <p:nvPicPr>
          <p:cNvPr id="3" name="Picture 2" descr="An_infographic_in_French_displays_annual_financi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188720"/>
            <a:ext cx="8229600" cy="53035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