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8"/>
    <p:sldId id="256" r:id="rId7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40080"/>
            <a:ext cx="1828800" cy="1097280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t>👥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t>Audience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828800"/>
            <a:ext cx="1828800" cy="3383280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  <a:p>
            <a:pPr>
              <a:defRPr sz="1200">
                <a:solidFill>
                  <a:srgbClr val="000000"/>
                </a:solidFill>
              </a:defRPr>
            </a:pPr>
            <a:r>
              <a:t>Identify audience for the project including: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This slide is 100% editable.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This slide is 100% editable.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394960"/>
            <a:ext cx="13716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1200" b="1">
                <a:solidFill>
                  <a:srgbClr val="000000"/>
                </a:solidFill>
              </a:defRPr>
            </a:pPr>
            <a:r>
              <a:t>WHO?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640080"/>
            <a:ext cx="1828800" cy="1097280"/>
          </a:xfrm>
          <a:prstGeom prst="rect">
            <a:avLst/>
          </a:prstGeom>
          <a:solidFill>
            <a:srgbClr val="00A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t>✉️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t>Message Type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8800" y="1828800"/>
            <a:ext cx="1828800" cy="3383280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  <a:p>
            <a:pPr>
              <a:defRPr sz="1200">
                <a:solidFill>
                  <a:srgbClr val="000000"/>
                </a:solidFill>
              </a:defRPr>
            </a:pPr>
            <a:r>
              <a:t>Determine messaging type (may vary by audience):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This slide is 100% editable.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This slide is 100% editable.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0" y="5394960"/>
            <a:ext cx="13716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1200" b="1">
                <a:solidFill>
                  <a:srgbClr val="000000"/>
                </a:solidFill>
              </a:defRPr>
            </a:pPr>
            <a:r>
              <a:t>WHAT?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0" y="640080"/>
            <a:ext cx="1828800" cy="1097280"/>
          </a:xfrm>
          <a:prstGeom prst="rect">
            <a:avLst/>
          </a:prstGeom>
          <a:solidFill>
            <a:srgbClr val="0079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t>🚚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t>Delivery Method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0" y="1828800"/>
            <a:ext cx="1828800" cy="3383280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  <a:p>
            <a:pPr>
              <a:defRPr sz="1200">
                <a:solidFill>
                  <a:srgbClr val="000000"/>
                </a:solidFill>
              </a:defRPr>
            </a:pPr>
            <a:r>
              <a:t>Determine appropriate delivery method: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This slide is 100% editable.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This slide is 100% editable.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14800" y="5394960"/>
            <a:ext cx="13716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1200" b="1">
                <a:solidFill>
                  <a:srgbClr val="000000"/>
                </a:solidFill>
              </a:defRPr>
            </a:pPr>
            <a:r>
              <a:t>HOW?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0" y="640080"/>
            <a:ext cx="1828800" cy="1097280"/>
          </a:xfrm>
          <a:prstGeom prst="rect">
            <a:avLst/>
          </a:prstGeom>
          <a:solidFill>
            <a:srgbClr val="C73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t>🗓️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t>Schedule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0" y="1828800"/>
            <a:ext cx="1828800" cy="3383280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  <a:p>
            <a:pPr>
              <a:defRPr sz="1200">
                <a:solidFill>
                  <a:srgbClr val="000000"/>
                </a:solidFill>
              </a:defRPr>
            </a:pPr>
            <a:r>
              <a:t>Determine frequency: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This slide is 100% editable.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This slide is 100% editable.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0" y="5394960"/>
            <a:ext cx="13716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1200" b="1">
                <a:solidFill>
                  <a:srgbClr val="000000"/>
                </a:solidFill>
              </a:defRPr>
            </a:pPr>
            <a:r>
              <a:t>WHEN?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00" y="640080"/>
            <a:ext cx="1828800" cy="1097280"/>
          </a:xfrm>
          <a:prstGeom prst="rect">
            <a:avLst/>
          </a:prstGeom>
          <a:solidFill>
            <a:srgbClr val="F18C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t>✋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t>Message Source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0" y="1828800"/>
            <a:ext cx="1828800" cy="3383280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  <a:p>
            <a:pPr>
              <a:defRPr sz="1200">
                <a:solidFill>
                  <a:srgbClr val="000000"/>
                </a:solidFill>
              </a:defRPr>
            </a:pPr>
            <a:r>
              <a:t>Determine source of message: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This slide is 100% editable.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This slide is 100% editable.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0" y="5394960"/>
            <a:ext cx="13716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1200" b="1">
                <a:solidFill>
                  <a:srgbClr val="000000"/>
                </a:solidFill>
              </a:defRPr>
            </a:pPr>
            <a:r>
              <a:t>OWNER?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C23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486400"/>
            <a:ext cx="9144000" cy="914400"/>
          </a:xfrm>
          <a:prstGeom prst="rect">
            <a:avLst/>
          </a:prstGeom>
          <a:solidFill>
            <a:srgbClr val="FF66B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4200" b="1">
                <a:solidFill>
                  <a:srgbClr val="FFFFFF"/>
                </a:solidFill>
              </a:defRPr>
            </a:pPr>
            <a:r>
              <a:t>PLAN DE COMMUNICATION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840480"/>
            <a:ext cx="4572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2000">
                <a:solidFill>
                  <a:srgbClr val="EBEBEB"/>
                </a:solidFill>
              </a:defRPr>
            </a:pPr>
            <a:r>
              <a:t>Campagne stratégique 2025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40080"/>
            <a:ext cx="1828800" cy="1097280"/>
          </a:xfrm>
          <a:prstGeom prst="rect">
            <a:avLst/>
          </a:prstGeom>
          <a:solidFill>
            <a:srgbClr val="669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t>🎯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t>Goal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828800"/>
            <a:ext cx="1828800" cy="3383280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>
              <a:defRPr sz="1200">
                <a:solidFill>
                  <a:srgbClr val="000000"/>
                </a:solidFill>
              </a:defRPr>
            </a:pPr>
            <a:r>
              <a:t>Clarify the primary communication goal.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394960"/>
            <a:ext cx="13716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1200" b="1">
                <a:solidFill>
                  <a:srgbClr val="000000"/>
                </a:solidFill>
              </a:defRPr>
            </a:pPr>
            <a:r>
              <a:t>WHY?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640080"/>
            <a:ext cx="1828800" cy="1097280"/>
          </a:xfrm>
          <a:prstGeom prst="rect">
            <a:avLst/>
          </a:prstGeom>
          <a:solidFill>
            <a:srgbClr val="70CB8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t>🎯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t>Target Audience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8800" y="1828800"/>
            <a:ext cx="1828800" cy="3383280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>
              <a:defRPr sz="1200">
                <a:solidFill>
                  <a:srgbClr val="000000"/>
                </a:solidFill>
              </a:defRPr>
            </a:pPr>
            <a:r>
              <a:t>Define exactly who you want to reach.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0" y="5394960"/>
            <a:ext cx="13716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1200" b="1">
                <a:solidFill>
                  <a:srgbClr val="000000"/>
                </a:solidFill>
              </a:defRPr>
            </a:pPr>
            <a:r>
              <a:t>WHO?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0" y="640080"/>
            <a:ext cx="1828800" cy="1097280"/>
          </a:xfrm>
          <a:prstGeom prst="rect">
            <a:avLst/>
          </a:prstGeom>
          <a:solidFill>
            <a:srgbClr val="FFB8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t>🧰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t>Communication Tool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0" y="1828800"/>
            <a:ext cx="1828800" cy="3383280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>
              <a:defRPr sz="1200">
                <a:solidFill>
                  <a:srgbClr val="000000"/>
                </a:solidFill>
              </a:defRPr>
            </a:pPr>
            <a:r>
              <a:t>Choose the most effective tools or platforms.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14800" y="5394960"/>
            <a:ext cx="13716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1200" b="1">
                <a:solidFill>
                  <a:srgbClr val="000000"/>
                </a:solidFill>
              </a:defRPr>
            </a:pPr>
            <a:r>
              <a:t>HOW?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0" y="640080"/>
            <a:ext cx="1828800" cy="1097280"/>
          </a:xfrm>
          <a:prstGeom prst="rect">
            <a:avLst/>
          </a:prstGeom>
          <a:solidFill>
            <a:srgbClr val="CC66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t>📆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t>Timeline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0" y="1828800"/>
            <a:ext cx="1828800" cy="3383280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>
              <a:defRPr sz="1200">
                <a:solidFill>
                  <a:srgbClr val="000000"/>
                </a:solidFill>
              </a:defRPr>
            </a:pPr>
            <a:r>
              <a:t>Set clear dates and frequencies.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0" y="5394960"/>
            <a:ext cx="13716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1200" b="1">
                <a:solidFill>
                  <a:srgbClr val="000000"/>
                </a:solidFill>
              </a:defRPr>
            </a:pPr>
            <a:r>
              <a:t>WHEN?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00" y="640080"/>
            <a:ext cx="1828800" cy="1097280"/>
          </a:xfrm>
          <a:prstGeom prst="rect">
            <a:avLst/>
          </a:prstGeom>
          <a:solidFill>
            <a:srgbClr val="99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t>👤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t>Owner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0" y="1828800"/>
            <a:ext cx="1828800" cy="3383280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>
              <a:defRPr sz="1200">
                <a:solidFill>
                  <a:srgbClr val="000000"/>
                </a:solidFill>
              </a:defRPr>
            </a:pPr>
            <a:r>
              <a:t>Assign responsibility for each action.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0" y="5394960"/>
            <a:ext cx="13716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1200" b="1">
                <a:solidFill>
                  <a:srgbClr val="000000"/>
                </a:solidFill>
              </a:defRPr>
            </a:pPr>
            <a:r>
              <a:t>WHO LEADS?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40080"/>
            <a:ext cx="1828800" cy="1097280"/>
          </a:xfrm>
          <a:prstGeom prst="rect">
            <a:avLst/>
          </a:prstGeom>
          <a:solidFill>
            <a:srgbClr val="FFCC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t>🔁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t>Feedback Loop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828800"/>
            <a:ext cx="1828800" cy="3383280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>
              <a:defRPr sz="1200">
                <a:solidFill>
                  <a:srgbClr val="000000"/>
                </a:solidFill>
              </a:defRPr>
            </a:pPr>
            <a:r>
              <a:t>Capture and analyze audience feedback.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394960"/>
            <a:ext cx="13716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1200" b="1">
                <a:solidFill>
                  <a:srgbClr val="000000"/>
                </a:solidFill>
              </a:defRPr>
            </a:pPr>
            <a:r>
              <a:t>REACT?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640080"/>
            <a:ext cx="1828800" cy="1097280"/>
          </a:xfrm>
          <a:prstGeom prst="rect">
            <a:avLst/>
          </a:prstGeom>
          <a:solidFill>
            <a:srgbClr val="64B5F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t>📑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t>Documentation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8800" y="1828800"/>
            <a:ext cx="1828800" cy="3383280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>
              <a:defRPr sz="1200">
                <a:solidFill>
                  <a:srgbClr val="000000"/>
                </a:solidFill>
              </a:defRPr>
            </a:pPr>
            <a:r>
              <a:t>Ensure traceability and records of messages.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0" y="5394960"/>
            <a:ext cx="13716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1200" b="1">
                <a:solidFill>
                  <a:srgbClr val="000000"/>
                </a:solidFill>
              </a:defRPr>
            </a:pPr>
            <a:r>
              <a:t>RECORD?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0" y="640080"/>
            <a:ext cx="1828800" cy="1097280"/>
          </a:xfrm>
          <a:prstGeom prst="rect">
            <a:avLst/>
          </a:prstGeom>
          <a:solidFill>
            <a:srgbClr val="AED58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t>🧾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t>Format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0" y="1828800"/>
            <a:ext cx="1828800" cy="3383280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>
              <a:defRPr sz="1200">
                <a:solidFill>
                  <a:srgbClr val="000000"/>
                </a:solidFill>
              </a:defRPr>
            </a:pPr>
            <a:r>
              <a:t>Choose the layout of the content.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14800" y="5394960"/>
            <a:ext cx="13716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1200" b="1">
                <a:solidFill>
                  <a:srgbClr val="000000"/>
                </a:solidFill>
              </a:defRPr>
            </a:pPr>
            <a:r>
              <a:t>SHAPE?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0" y="640080"/>
            <a:ext cx="1828800" cy="1097280"/>
          </a:xfrm>
          <a:prstGeom prst="rect">
            <a:avLst/>
          </a:prstGeom>
          <a:solidFill>
            <a:srgbClr val="FF8A6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t>📡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t>Channel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0" y="1828800"/>
            <a:ext cx="1828800" cy="3383280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>
              <a:defRPr sz="1200">
                <a:solidFill>
                  <a:srgbClr val="000000"/>
                </a:solidFill>
              </a:defRPr>
            </a:pPr>
            <a:r>
              <a:t>Specify how communication is transmitted.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0" y="5394960"/>
            <a:ext cx="13716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1200" b="1">
                <a:solidFill>
                  <a:srgbClr val="000000"/>
                </a:solidFill>
              </a:defRPr>
            </a:pPr>
            <a:r>
              <a:t>SEND?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00" y="640080"/>
            <a:ext cx="1828800" cy="1097280"/>
          </a:xfrm>
          <a:prstGeom prst="rect">
            <a:avLst/>
          </a:prstGeom>
          <a:solidFill>
            <a:srgbClr val="7986C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t>📊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t>KPIs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0" y="1828800"/>
            <a:ext cx="1828800" cy="3383280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>
              <a:defRPr sz="1200">
                <a:solidFill>
                  <a:srgbClr val="000000"/>
                </a:solidFill>
              </a:defRPr>
            </a:pPr>
            <a:r>
              <a:t>Define what success looks like.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  <a:p>
            <a:pPr>
              <a:defRPr sz="1100">
                <a:solidFill>
                  <a:srgbClr val="3C3C3C"/>
                </a:solidFill>
              </a:defRPr>
            </a:pPr>
            <a:r>
              <a:t>• Adapt to project context.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0" y="5394960"/>
            <a:ext cx="13716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  <a:p>
            <a:pPr algn="l">
              <a:defRPr sz="1200" b="1">
                <a:solidFill>
                  <a:srgbClr val="000000"/>
                </a:solidFill>
              </a:defRPr>
            </a:pPr>
            <a:r>
              <a:t>MEASURE?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