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F5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3600" b="1">
                <a:solidFill>
                  <a:srgbClr val="282828"/>
                </a:solidFill>
              </a:defRPr>
            </a:pPr>
            <a:r>
              <a:t>Plan de communication marketing – [Nom de l’entreprise / du projet]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92608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600">
                <a:solidFill>
                  <a:srgbClr val="282828"/>
                </a:solidFill>
              </a:defRPr>
            </a:pPr>
            <a:r>
              <a:t>Objectifs, stratégies et mise en œuvre</a:t>
            </a:r>
            <a:br/>
            <a:r>
              <a:t>Présenté par : [Nom de l’équipe / du responsable]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5943600" y="4754880"/>
            <a:ext cx="1828800" cy="1097280"/>
          </a:xfrm>
          <a:prstGeom prst="rtTriangle">
            <a:avLst/>
          </a:prstGeom>
          <a:solidFill>
            <a:srgbClr val="B4D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900000">
            <a:off x="5029200" y="3840480"/>
            <a:ext cx="2011680" cy="1097280"/>
          </a:xfrm>
          <a:prstGeom prst="triangle">
            <a:avLst/>
          </a:prstGeom>
          <a:solidFill>
            <a:srgbClr val="E6F0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1800000">
            <a:off x="4114800" y="2926080"/>
            <a:ext cx="2194560" cy="1097280"/>
          </a:xfrm>
          <a:prstGeom prst="ellipse">
            <a:avLst/>
          </a:prstGeom>
          <a:solidFill>
            <a:srgbClr val="B4D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8E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ight Triangle 8"/>
          <p:cNvSpPr/>
          <p:nvPr/>
        </p:nvSpPr>
        <p:spPr>
          <a:xfrm>
            <a:off x="365760" y="548640"/>
            <a:ext cx="1097280" cy="914400"/>
          </a:xfrm>
          <a:prstGeom prst="rtTriangle">
            <a:avLst/>
          </a:prstGeom>
          <a:solidFill>
            <a:srgbClr val="64B4D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1200000">
            <a:off x="1280160" y="1280160"/>
            <a:ext cx="1097280" cy="914400"/>
          </a:xfrm>
          <a:prstGeom prst="triangle">
            <a:avLst/>
          </a:prstGeom>
          <a:solidFill>
            <a:srgbClr val="82B4D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2400000">
            <a:off x="2194560" y="2011680"/>
            <a:ext cx="1097280" cy="914400"/>
          </a:xfrm>
          <a:prstGeom prst="ellipse">
            <a:avLst/>
          </a:prstGeom>
          <a:solidFill>
            <a:srgbClr val="A0B4D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Parallelogram 11"/>
          <p:cNvSpPr/>
          <p:nvPr/>
        </p:nvSpPr>
        <p:spPr>
          <a:xfrm rot="3600000">
            <a:off x="3108960" y="2743200"/>
            <a:ext cx="1097280" cy="914400"/>
          </a:xfrm>
          <a:prstGeom prst="parallelogram">
            <a:avLst/>
          </a:prstGeom>
          <a:solidFill>
            <a:srgbClr val="BEB4D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64008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800" b="1">
                <a:solidFill>
                  <a:srgbClr val="282828"/>
                </a:solidFill>
              </a:defRPr>
            </a:pPr>
            <a:r>
              <a:t>Objectifs de la communication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554480"/>
            <a:ext cx="77724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600">
                <a:solidFill>
                  <a:srgbClr val="282828"/>
                </a:solidFill>
              </a:defRPr>
            </a:pPr>
            <a:r>
              <a:t>• Augmenter la notoriété de la marque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Mieux positionner les produits/services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Atteindre de nouvelles cibles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Fidéliser la clientèle existante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Soutenir les objectifs commerciaux globaux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5943600" y="4754880"/>
            <a:ext cx="1828800" cy="1097280"/>
          </a:xfrm>
          <a:prstGeom prst="rtTriangle">
            <a:avLst/>
          </a:prstGeom>
          <a:solidFill>
            <a:srgbClr val="B4D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900000">
            <a:off x="5029200" y="3840480"/>
            <a:ext cx="2011680" cy="1097280"/>
          </a:xfrm>
          <a:prstGeom prst="triangle">
            <a:avLst/>
          </a:prstGeom>
          <a:solidFill>
            <a:srgbClr val="E6F0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1800000">
            <a:off x="4114800" y="2926080"/>
            <a:ext cx="2194560" cy="1097280"/>
          </a:xfrm>
          <a:prstGeom prst="ellipse">
            <a:avLst/>
          </a:prstGeom>
          <a:solidFill>
            <a:srgbClr val="B4D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31520" y="2926080"/>
          <a:ext cx="73152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5715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Indicateur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Cible</a:t>
                      </a: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64008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800" b="1">
                <a:solidFill>
                  <a:srgbClr val="282828"/>
                </a:solidFill>
              </a:defRPr>
            </a:pPr>
            <a:r>
              <a:t>Présentation de l’offre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554480"/>
            <a:ext cx="77724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600">
                <a:solidFill>
                  <a:srgbClr val="282828"/>
                </a:solidFill>
              </a:defRPr>
            </a:pPr>
            <a:r>
              <a:t>• Brève description des produits/services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Propositions de valeur clés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Avantages concurrentiels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Marché ciblé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5943600" y="4754880"/>
            <a:ext cx="1828800" cy="1097280"/>
          </a:xfrm>
          <a:prstGeom prst="rtTriangle">
            <a:avLst/>
          </a:prstGeom>
          <a:solidFill>
            <a:srgbClr val="B4D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900000">
            <a:off x="5029200" y="3840480"/>
            <a:ext cx="2011680" cy="1097280"/>
          </a:xfrm>
          <a:prstGeom prst="triangle">
            <a:avLst/>
          </a:prstGeom>
          <a:solidFill>
            <a:srgbClr val="E6F0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1800000">
            <a:off x="4114800" y="2926080"/>
            <a:ext cx="2194560" cy="1097280"/>
          </a:xfrm>
          <a:prstGeom prst="ellipse">
            <a:avLst/>
          </a:prstGeom>
          <a:solidFill>
            <a:srgbClr val="B4D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31520" y="2926080"/>
          <a:ext cx="73152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5715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Produit/Service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Valeur clé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Avantage</a:t>
                      </a: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64008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800" b="1">
                <a:solidFill>
                  <a:srgbClr val="282828"/>
                </a:solidFill>
              </a:defRPr>
            </a:pPr>
            <a:r>
              <a:t>Cibles &amp; Personas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554480"/>
            <a:ext cx="77724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600">
                <a:solidFill>
                  <a:srgbClr val="282828"/>
                </a:solidFill>
              </a:defRPr>
            </a:pPr>
            <a:r>
              <a:t>• Segments de marché définis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Données démographiques : âge, sexe, éducation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Comportements : médias, loisirs, valeurs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Persona : “Sophie, 32 ans, cadre, mobile-first”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5943600" y="4754880"/>
            <a:ext cx="1828800" cy="1097280"/>
          </a:xfrm>
          <a:prstGeom prst="rtTriangle">
            <a:avLst/>
          </a:prstGeom>
          <a:solidFill>
            <a:srgbClr val="B4D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900000">
            <a:off x="5029200" y="3840480"/>
            <a:ext cx="2011680" cy="1097280"/>
          </a:xfrm>
          <a:prstGeom prst="triangle">
            <a:avLst/>
          </a:prstGeom>
          <a:solidFill>
            <a:srgbClr val="E6F0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1800000">
            <a:off x="4114800" y="2926080"/>
            <a:ext cx="2194560" cy="1097280"/>
          </a:xfrm>
          <a:prstGeom prst="ellipse">
            <a:avLst/>
          </a:prstGeom>
          <a:solidFill>
            <a:srgbClr val="B4D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31520" y="2926080"/>
          <a:ext cx="73152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5715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Segment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Caractéristique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Média préféré</a:t>
                      </a: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64008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800" b="1">
                <a:solidFill>
                  <a:srgbClr val="282828"/>
                </a:solidFill>
              </a:defRPr>
            </a:pPr>
            <a:r>
              <a:t>Messages clés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554480"/>
            <a:ext cx="77724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600">
                <a:solidFill>
                  <a:srgbClr val="282828"/>
                </a:solidFill>
              </a:defRPr>
            </a:pPr>
            <a:r>
              <a:t>• Message principal par segment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Ton, style, émotion visée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Exemples adaptés (slogans, taglines, contenus)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5943600" y="4754880"/>
            <a:ext cx="1828800" cy="1097280"/>
          </a:xfrm>
          <a:prstGeom prst="rtTriangle">
            <a:avLst/>
          </a:prstGeom>
          <a:solidFill>
            <a:srgbClr val="B4D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900000">
            <a:off x="5029200" y="3840480"/>
            <a:ext cx="2011680" cy="1097280"/>
          </a:xfrm>
          <a:prstGeom prst="triangle">
            <a:avLst/>
          </a:prstGeom>
          <a:solidFill>
            <a:srgbClr val="E6F0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1800000">
            <a:off x="4114800" y="2926080"/>
            <a:ext cx="2194560" cy="1097280"/>
          </a:xfrm>
          <a:prstGeom prst="ellipse">
            <a:avLst/>
          </a:prstGeom>
          <a:solidFill>
            <a:srgbClr val="B4D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31520" y="2926080"/>
          <a:ext cx="73152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5715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Segment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Ton</a:t>
                      </a: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64008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800" b="1">
                <a:solidFill>
                  <a:srgbClr val="282828"/>
                </a:solidFill>
              </a:defRPr>
            </a:pPr>
            <a:r>
              <a:t>Stratégie de contenu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554480"/>
            <a:ext cx="77724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600">
                <a:solidFill>
                  <a:srgbClr val="282828"/>
                </a:solidFill>
              </a:defRPr>
            </a:pPr>
            <a:r>
              <a:t>• Articles, vidéos, témoignages, tutoriels...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Informer, convertir, fidéliser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Alignement avec les attentes des cibles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Thématiques prioritaires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5943600" y="4754880"/>
            <a:ext cx="1828800" cy="1097280"/>
          </a:xfrm>
          <a:prstGeom prst="rtTriangle">
            <a:avLst/>
          </a:prstGeom>
          <a:solidFill>
            <a:srgbClr val="B4D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900000">
            <a:off x="5029200" y="3840480"/>
            <a:ext cx="2011680" cy="1097280"/>
          </a:xfrm>
          <a:prstGeom prst="triangle">
            <a:avLst/>
          </a:prstGeom>
          <a:solidFill>
            <a:srgbClr val="E6F0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1800000">
            <a:off x="4114800" y="2926080"/>
            <a:ext cx="2194560" cy="1097280"/>
          </a:xfrm>
          <a:prstGeom prst="ellipse">
            <a:avLst/>
          </a:prstGeom>
          <a:solidFill>
            <a:srgbClr val="B4D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31520" y="2926080"/>
          <a:ext cx="73152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5715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But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Fréquence</a:t>
                      </a: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64008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800" b="1">
                <a:solidFill>
                  <a:srgbClr val="282828"/>
                </a:solidFill>
              </a:defRPr>
            </a:pPr>
            <a:r>
              <a:t>Canaux de communication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554480"/>
            <a:ext cx="77724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600">
                <a:solidFill>
                  <a:srgbClr val="282828"/>
                </a:solidFill>
              </a:defRPr>
            </a:pPr>
            <a:r>
              <a:t>• Médias sociaux : Facebook, Instagram, TikTok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Médias traditionnels : presse, radio, TV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Emailing, blog, site web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Webinaires, RP, événements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5943600" y="4754880"/>
            <a:ext cx="1828800" cy="1097280"/>
          </a:xfrm>
          <a:prstGeom prst="rtTriangle">
            <a:avLst/>
          </a:prstGeom>
          <a:solidFill>
            <a:srgbClr val="B4D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900000">
            <a:off x="5029200" y="3840480"/>
            <a:ext cx="2011680" cy="1097280"/>
          </a:xfrm>
          <a:prstGeom prst="triangle">
            <a:avLst/>
          </a:prstGeom>
          <a:solidFill>
            <a:srgbClr val="E6F0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1800000">
            <a:off x="4114800" y="2926080"/>
            <a:ext cx="2194560" cy="1097280"/>
          </a:xfrm>
          <a:prstGeom prst="ellipse">
            <a:avLst/>
          </a:prstGeom>
          <a:solidFill>
            <a:srgbClr val="B4D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31520" y="2926080"/>
          <a:ext cx="73152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5715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Canal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Objectif</a:t>
                      </a: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64008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800" b="1">
                <a:solidFill>
                  <a:srgbClr val="282828"/>
                </a:solidFill>
              </a:defRPr>
            </a:pPr>
            <a:r>
              <a:t>Organisation de l’équipe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554480"/>
            <a:ext cx="77724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600">
                <a:solidFill>
                  <a:srgbClr val="282828"/>
                </a:solidFill>
              </a:defRPr>
            </a:pPr>
            <a:r>
              <a:t>• Rôles &amp; responsabilités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Biographies (optionnel)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Processus d’approbation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Répartition des accès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5943600" y="4754880"/>
            <a:ext cx="1828800" cy="1097280"/>
          </a:xfrm>
          <a:prstGeom prst="rtTriangle">
            <a:avLst/>
          </a:prstGeom>
          <a:solidFill>
            <a:srgbClr val="B4D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900000">
            <a:off x="5029200" y="3840480"/>
            <a:ext cx="2011680" cy="1097280"/>
          </a:xfrm>
          <a:prstGeom prst="triangle">
            <a:avLst/>
          </a:prstGeom>
          <a:solidFill>
            <a:srgbClr val="E6F0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1800000">
            <a:off x="4114800" y="2926080"/>
            <a:ext cx="2194560" cy="1097280"/>
          </a:xfrm>
          <a:prstGeom prst="ellipse">
            <a:avLst/>
          </a:prstGeom>
          <a:solidFill>
            <a:srgbClr val="B4D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31520" y="2926080"/>
          <a:ext cx="73152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5715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Rôle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Outils</a:t>
                      </a: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64008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800" b="1">
                <a:solidFill>
                  <a:srgbClr val="282828"/>
                </a:solidFill>
              </a:defRPr>
            </a:pPr>
            <a:r>
              <a:t>Budget &amp; Ressources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554480"/>
            <a:ext cx="77724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600">
                <a:solidFill>
                  <a:srgbClr val="282828"/>
                </a:solidFill>
              </a:defRPr>
            </a:pPr>
            <a:r>
              <a:t>• Budget global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Répartition par canal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Paid media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Ressources internes/externes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5943600" y="4754880"/>
            <a:ext cx="1828800" cy="1097280"/>
          </a:xfrm>
          <a:prstGeom prst="rtTriangle">
            <a:avLst/>
          </a:prstGeom>
          <a:solidFill>
            <a:srgbClr val="B4D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900000">
            <a:off x="5029200" y="3840480"/>
            <a:ext cx="2011680" cy="1097280"/>
          </a:xfrm>
          <a:prstGeom prst="triangle">
            <a:avLst/>
          </a:prstGeom>
          <a:solidFill>
            <a:srgbClr val="E6F0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1800000">
            <a:off x="4114800" y="2926080"/>
            <a:ext cx="2194560" cy="1097280"/>
          </a:xfrm>
          <a:prstGeom prst="ellipse">
            <a:avLst/>
          </a:prstGeom>
          <a:solidFill>
            <a:srgbClr val="B4D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31520" y="2926080"/>
          <a:ext cx="73152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5715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Canal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Budget (€)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Durée</a:t>
                      </a: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64008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800" b="1">
                <a:solidFill>
                  <a:srgbClr val="282828"/>
                </a:solidFill>
              </a:defRPr>
            </a:pPr>
            <a:r>
              <a:t>Fréquence &amp; calendrier éditorial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554480"/>
            <a:ext cx="77724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600">
                <a:solidFill>
                  <a:srgbClr val="282828"/>
                </a:solidFill>
              </a:defRPr>
            </a:pPr>
            <a:r>
              <a:t>• Rythme par canal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Planning hebdo/mensuel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Lancements, événements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Ajustements A/B testing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5943600" y="4754880"/>
            <a:ext cx="1828800" cy="1097280"/>
          </a:xfrm>
          <a:prstGeom prst="rtTriangle">
            <a:avLst/>
          </a:prstGeom>
          <a:solidFill>
            <a:srgbClr val="B4D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900000">
            <a:off x="5029200" y="3840480"/>
            <a:ext cx="2011680" cy="1097280"/>
          </a:xfrm>
          <a:prstGeom prst="triangle">
            <a:avLst/>
          </a:prstGeom>
          <a:solidFill>
            <a:srgbClr val="E6F0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1800000">
            <a:off x="4114800" y="2926080"/>
            <a:ext cx="2194560" cy="1097280"/>
          </a:xfrm>
          <a:prstGeom prst="ellipse">
            <a:avLst/>
          </a:prstGeom>
          <a:solidFill>
            <a:srgbClr val="B4D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31520" y="2926080"/>
          <a:ext cx="73152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5715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Canal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Date</a:t>
                      </a: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64008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800" b="1">
                <a:solidFill>
                  <a:srgbClr val="282828"/>
                </a:solidFill>
              </a:defRPr>
            </a:pPr>
            <a:r>
              <a:t>Suivi &amp; KPI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554480"/>
            <a:ext cx="77724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600">
                <a:solidFill>
                  <a:srgbClr val="282828"/>
                </a:solidFill>
              </a:defRPr>
            </a:pPr>
            <a:r>
              <a:t>• Taux de clics, portée, impressions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Leads générés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Engagement &amp; communauté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• ROI, outils (GA, CRM, Meta)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5943600" y="4754880"/>
            <a:ext cx="1828800" cy="1097280"/>
          </a:xfrm>
          <a:prstGeom prst="rtTriangle">
            <a:avLst/>
          </a:prstGeom>
          <a:solidFill>
            <a:srgbClr val="B4D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900000">
            <a:off x="5029200" y="3840480"/>
            <a:ext cx="2011680" cy="1097280"/>
          </a:xfrm>
          <a:prstGeom prst="triangle">
            <a:avLst/>
          </a:prstGeom>
          <a:solidFill>
            <a:srgbClr val="E6F0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1800000">
            <a:off x="4114800" y="2926080"/>
            <a:ext cx="2194560" cy="1097280"/>
          </a:xfrm>
          <a:prstGeom prst="ellipse">
            <a:avLst/>
          </a:prstGeom>
          <a:solidFill>
            <a:srgbClr val="B4D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31520" y="2926080"/>
          <a:ext cx="73152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5715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Indicateur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Résultat</a:t>
                      </a: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7315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800" b="1">
                <a:solidFill>
                  <a:srgbClr val="282828"/>
                </a:solidFill>
              </a:defRPr>
            </a:pPr>
            <a:r>
              <a:t>Tableau de bord opérationnel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280160"/>
          <a:ext cx="7498079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154"/>
                <a:gridCol w="1071154"/>
                <a:gridCol w="1071154"/>
                <a:gridCol w="1071154"/>
                <a:gridCol w="1071154"/>
                <a:gridCol w="1071154"/>
                <a:gridCol w="1071155"/>
              </a:tblGrid>
              <a:tr h="42672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Campagne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Canal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Date de lancement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Statut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Notes</a:t>
                      </a: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t>Lancement été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Notoriété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01/06/2025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Équipe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En cours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A/B test actif</a:t>
                      </a: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t>Webinaire B2B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Leads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15/07/2025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Responsable CRM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Prévu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t>Promo rentrée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Emailing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Conversion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01/09/2025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En préparation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  <p:sp>
        <p:nvSpPr>
          <p:cNvPr id="4" name="Right Triangle 3"/>
          <p:cNvSpPr/>
          <p:nvPr/>
        </p:nvSpPr>
        <p:spPr>
          <a:xfrm>
            <a:off x="5943600" y="4754880"/>
            <a:ext cx="1828800" cy="1097280"/>
          </a:xfrm>
          <a:prstGeom prst="rtTriangle">
            <a:avLst/>
          </a:prstGeom>
          <a:solidFill>
            <a:srgbClr val="B4D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900000">
            <a:off x="5029200" y="3840480"/>
            <a:ext cx="2011680" cy="1097280"/>
          </a:xfrm>
          <a:prstGeom prst="triangle">
            <a:avLst/>
          </a:prstGeom>
          <a:solidFill>
            <a:srgbClr val="E6F0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1800000">
            <a:off x="4114800" y="2926080"/>
            <a:ext cx="2194560" cy="1097280"/>
          </a:xfrm>
          <a:prstGeom prst="ellipse">
            <a:avLst/>
          </a:prstGeom>
          <a:solidFill>
            <a:srgbClr val="B4D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