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ight Triangle 2"/>
          <p:cNvSpPr/>
          <p:nvPr/>
        </p:nvSpPr>
        <p:spPr>
          <a:xfrm rot="2700000">
            <a:off x="0" y="0"/>
            <a:ext cx="1371600" cy="5486400"/>
          </a:xfrm>
          <a:prstGeom prst="rtTriangle">
            <a:avLst/>
          </a:prstGeom>
          <a:solidFill>
            <a:srgbClr val="FF99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0"/>
            <a:ext cx="82296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4800" b="1">
                <a:solidFill>
                  <a:srgbClr val="283C5A"/>
                </a:solidFill>
              </a:defRPr>
            </a:pPr>
            <a:r>
              <a:t>Plan d’Action Marketing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ight Triangle 2"/>
          <p:cNvSpPr/>
          <p:nvPr/>
        </p:nvSpPr>
        <p:spPr>
          <a:xfrm rot="2700000">
            <a:off x="0" y="0"/>
            <a:ext cx="1371600" cy="5486400"/>
          </a:xfrm>
          <a:prstGeom prst="rtTriangle">
            <a:avLst/>
          </a:prstGeom>
          <a:solidFill>
            <a:srgbClr val="FF99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3600" b="1">
                <a:solidFill>
                  <a:srgbClr val="283C5A"/>
                </a:solidFill>
              </a:defRPr>
            </a:pPr>
            <a:r>
              <a:t>Objectifs Marketing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645920"/>
            <a:ext cx="73152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/>
            </a:pPr>
            <a:r>
              <a:t>• Accroître la notoriété de la marque</a:t>
            </a:r>
          </a:p>
          <a:p>
            <a:pPr>
              <a:defRPr sz="1800"/>
            </a:pPr>
            <a:r>
              <a:t>• Générer des leads qualifiés</a:t>
            </a:r>
          </a:p>
          <a:p>
            <a:pPr>
              <a:defRPr sz="1800"/>
            </a:pPr>
            <a:r>
              <a:t>• Fidéliser les clients existants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ight Triangle 2"/>
          <p:cNvSpPr/>
          <p:nvPr/>
        </p:nvSpPr>
        <p:spPr>
          <a:xfrm rot="2700000">
            <a:off x="0" y="0"/>
            <a:ext cx="1371600" cy="5486400"/>
          </a:xfrm>
          <a:prstGeom prst="rtTriangle">
            <a:avLst/>
          </a:prstGeom>
          <a:solidFill>
            <a:srgbClr val="FF99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3600" b="1">
                <a:solidFill>
                  <a:srgbClr val="283C5A"/>
                </a:solidFill>
              </a:defRPr>
            </a:pPr>
            <a:r>
              <a:t>Tableau des Actions Marketing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645920"/>
          <a:ext cx="8229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457200"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283C5A"/>
                          </a:solidFill>
                        </a:defRPr>
                      </a:pPr>
                      <a:r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283C5A"/>
                          </a:solidFill>
                        </a:defRPr>
                      </a:pPr>
                      <a:r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283C5A"/>
                          </a:solidFill>
                        </a:defRPr>
                      </a:pPr>
                      <a:r>
                        <a:t>Échéance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283C5A"/>
                          </a:solidFill>
                        </a:defRPr>
                      </a:pPr>
                      <a:r>
                        <a:t>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283C5A"/>
                          </a:solidFill>
                        </a:defRPr>
                      </a:pPr>
                      <a:r>
                        <a:t>Statut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ight Triangle 2"/>
          <p:cNvSpPr/>
          <p:nvPr/>
        </p:nvSpPr>
        <p:spPr>
          <a:xfrm rot="2700000">
            <a:off x="0" y="0"/>
            <a:ext cx="1371600" cy="5486400"/>
          </a:xfrm>
          <a:prstGeom prst="rtTriangle">
            <a:avLst/>
          </a:prstGeom>
          <a:solidFill>
            <a:srgbClr val="FF99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3600" b="1">
                <a:solidFill>
                  <a:srgbClr val="283C5A"/>
                </a:solidFill>
              </a:defRPr>
            </a:pPr>
            <a:r>
              <a:t>Suivi &amp; Évaluation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73152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  <a:gridCol w="1828800"/>
              </a:tblGrid>
              <a:tr h="457200"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283C5A"/>
                          </a:solidFill>
                        </a:defRPr>
                      </a:pPr>
                      <a:r>
                        <a:t>KPI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283C5A"/>
                          </a:solidFill>
                        </a:defRPr>
                      </a:pPr>
                      <a:r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283C5A"/>
                          </a:solidFill>
                        </a:defRPr>
                      </a:pPr>
                      <a:r>
                        <a:t>Résultat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283C5A"/>
                          </a:solidFill>
                        </a:defRPr>
                      </a:pPr>
                      <a:r>
                        <a:t>Commentaires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