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5F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FF8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4800" b="1">
                <a:solidFill>
                  <a:srgbClr val="1E3250"/>
                </a:solidFill>
              </a:defRPr>
            </a:pPr>
            <a:r>
              <a:t>Plan d’Action Marketing – Campagne 360°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5F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FF8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600" b="1">
                <a:solidFill>
                  <a:srgbClr val="1E3250"/>
                </a:solidFill>
              </a:defRPr>
            </a:pPr>
            <a:r>
              <a:t>Cibles &amp; Personas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/>
            </a:pPr>
            <a:r>
              <a:t>🎯 Jeunes urbains</a:t>
            </a:r>
          </a:p>
          <a:p>
            <a:pPr>
              <a:defRPr sz="2000"/>
            </a:pPr>
            <a:r>
              <a:t>👥 Familles digitales</a:t>
            </a:r>
          </a:p>
          <a:p>
            <a:pPr>
              <a:defRPr sz="2000"/>
            </a:pPr>
            <a:r>
              <a:t>💼 B2B Décideurs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5F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FF8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600" b="1">
                <a:solidFill>
                  <a:srgbClr val="1E3250"/>
                </a:solidFill>
              </a:defRPr>
            </a:pPr>
            <a:r>
              <a:t>Canaux &amp; Stratégies Multicanaux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371600"/>
            <a:ext cx="1005840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📧 Email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011680"/>
            <a:ext cx="1005840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📱 Réseaux Sociaux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651760"/>
            <a:ext cx="1005840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📰 Presse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3291839"/>
            <a:ext cx="1005840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🌐 SEO/SEA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3931920"/>
            <a:ext cx="1005840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📺 TV/Radio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4572000"/>
            <a:ext cx="1005840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🤝 Influence/Partenariat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5F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FF8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600" b="1">
                <a:solidFill>
                  <a:srgbClr val="1E3250"/>
                </a:solidFill>
              </a:defRPr>
            </a:pPr>
            <a:r>
              <a:t>Calendrier des Actions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463040"/>
          <a:ext cx="109728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533400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1E3250"/>
                          </a:solidFill>
                        </a:defRPr>
                      </a:pPr>
                      <a:r>
                        <a:t>Semaine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1E3250"/>
                          </a:solidFill>
                        </a:defRPr>
                      </a:pPr>
                      <a: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1E3250"/>
                          </a:solidFill>
                        </a:defRPr>
                      </a:pPr>
                      <a:r>
                        <a:t>Canal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1E3250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1E3250"/>
                          </a:solidFill>
                        </a:defRPr>
                      </a:pPr>
                      <a:r>
                        <a:t>État</a:t>
                      </a: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5F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FF8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600" b="1">
                <a:solidFill>
                  <a:srgbClr val="1E3250"/>
                </a:solidFill>
              </a:defRPr>
            </a:pPr>
            <a:r>
              <a:t>Indicateurs de Performance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1828800"/>
          <a:ext cx="10058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2514600"/>
                <a:gridCol w="2514600"/>
                <a:gridCol w="2514600"/>
              </a:tblGrid>
              <a:tr h="548640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1E3250"/>
                          </a:solidFill>
                        </a:defRPr>
                      </a:pPr>
                      <a:r>
                        <a:t>KPI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1E3250"/>
                          </a:solidFill>
                        </a:defRPr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1E3250"/>
                          </a:solidFill>
                        </a:defRPr>
                      </a:pPr>
                      <a:r>
                        <a:t>Résultat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1E3250"/>
                          </a:solidFill>
                        </a:defRPr>
                      </a:pPr>
                      <a:r>
                        <a:t>Commentaires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