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0058400" cy="7772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8229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4400" b="1">
                <a:solidFill>
                  <a:srgbClr val="FFFFFF"/>
                </a:solidFill>
              </a:defRPr>
            </a:pPr>
            <a:r>
              <a:t>Cycle PDCA – Roue de Deming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400">
                <a:solidFill>
                  <a:srgbClr val="FFFFFF"/>
                </a:solidFill>
              </a:defRPr>
            </a:pPr>
            <a:r>
              <a:t>Modèle de présentation avec éléments visuels et roue à compléter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3600" b="1">
                <a:solidFill>
                  <a:srgbClr val="003366"/>
                </a:solidFill>
              </a:defRPr>
            </a:pPr>
            <a:r>
              <a:t>Thème : Qualité en production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ACT</a:t>
            </a:r>
          </a:p>
        </p:txBody>
      </p:sp>
      <p:sp>
        <p:nvSpPr>
          <p:cNvPr id="8" name="Oval 7"/>
          <p:cNvSpPr/>
          <p:nvPr/>
        </p:nvSpPr>
        <p:spPr>
          <a:xfrm>
            <a:off x="3657600" y="33832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PLAN : Identifier les défauts fréquents.</a:t>
            </a:r>
          </a:p>
        </p:txBody>
      </p:sp>
      <p:sp>
        <p:nvSpPr>
          <p:cNvPr id="9" name="Oval 8"/>
          <p:cNvSpPr/>
          <p:nvPr/>
        </p:nvSpPr>
        <p:spPr>
          <a:xfrm>
            <a:off x="5029200" y="33832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DO : Modifier le processus de production.</a:t>
            </a:r>
          </a:p>
        </p:txBody>
      </p:sp>
      <p:sp>
        <p:nvSpPr>
          <p:cNvPr id="10" name="Oval 9"/>
          <p:cNvSpPr/>
          <p:nvPr/>
        </p:nvSpPr>
        <p:spPr>
          <a:xfrm>
            <a:off x="3657600" y="47548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CHECK : Évaluer le taux de rebut.</a:t>
            </a:r>
          </a:p>
        </p:txBody>
      </p:sp>
      <p:sp>
        <p:nvSpPr>
          <p:cNvPr id="11" name="Oval 10"/>
          <p:cNvSpPr/>
          <p:nvPr/>
        </p:nvSpPr>
        <p:spPr>
          <a:xfrm>
            <a:off x="5029200" y="47548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ACT : Standardiser les bonnes pratiques.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3600" b="1">
                <a:solidFill>
                  <a:srgbClr val="003366"/>
                </a:solidFill>
              </a:defRPr>
            </a:pPr>
            <a:r>
              <a:t>Thème : Satisfaction client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ACT</a:t>
            </a:r>
          </a:p>
        </p:txBody>
      </p:sp>
      <p:sp>
        <p:nvSpPr>
          <p:cNvPr id="8" name="Oval 7"/>
          <p:cNvSpPr/>
          <p:nvPr/>
        </p:nvSpPr>
        <p:spPr>
          <a:xfrm>
            <a:off x="3657600" y="33832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PLAN : Recueillir les retours clients.</a:t>
            </a:r>
          </a:p>
        </p:txBody>
      </p:sp>
      <p:sp>
        <p:nvSpPr>
          <p:cNvPr id="9" name="Oval 8"/>
          <p:cNvSpPr/>
          <p:nvPr/>
        </p:nvSpPr>
        <p:spPr>
          <a:xfrm>
            <a:off x="5029200" y="33832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DO : Tester des améliorations de service.</a:t>
            </a:r>
          </a:p>
        </p:txBody>
      </p:sp>
      <p:sp>
        <p:nvSpPr>
          <p:cNvPr id="10" name="Oval 9"/>
          <p:cNvSpPr/>
          <p:nvPr/>
        </p:nvSpPr>
        <p:spPr>
          <a:xfrm>
            <a:off x="3657600" y="47548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CHECK : Mesurer la satisfaction.</a:t>
            </a:r>
          </a:p>
        </p:txBody>
      </p:sp>
      <p:sp>
        <p:nvSpPr>
          <p:cNvPr id="11" name="Oval 10"/>
          <p:cNvSpPr/>
          <p:nvPr/>
        </p:nvSpPr>
        <p:spPr>
          <a:xfrm>
            <a:off x="5029200" y="47548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ACT : Intégrer les ajustements efficaces.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3600" b="1">
                <a:solidFill>
                  <a:srgbClr val="003366"/>
                </a:solidFill>
              </a:defRPr>
            </a:pPr>
            <a:r>
              <a:t>Thème : Performance des équipes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ACT</a:t>
            </a:r>
          </a:p>
        </p:txBody>
      </p:sp>
      <p:sp>
        <p:nvSpPr>
          <p:cNvPr id="8" name="Oval 7"/>
          <p:cNvSpPr/>
          <p:nvPr/>
        </p:nvSpPr>
        <p:spPr>
          <a:xfrm>
            <a:off x="3657600" y="33832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PLAN : Diagnostiquer les points faibles.</a:t>
            </a:r>
          </a:p>
        </p:txBody>
      </p:sp>
      <p:sp>
        <p:nvSpPr>
          <p:cNvPr id="9" name="Oval 8"/>
          <p:cNvSpPr/>
          <p:nvPr/>
        </p:nvSpPr>
        <p:spPr>
          <a:xfrm>
            <a:off x="5029200" y="33832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DO : Organiser une formation ciblée.</a:t>
            </a:r>
          </a:p>
        </p:txBody>
      </p:sp>
      <p:sp>
        <p:nvSpPr>
          <p:cNvPr id="10" name="Oval 9"/>
          <p:cNvSpPr/>
          <p:nvPr/>
        </p:nvSpPr>
        <p:spPr>
          <a:xfrm>
            <a:off x="3657600" y="47548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CHECK : Évaluer les performances après formation.</a:t>
            </a:r>
          </a:p>
        </p:txBody>
      </p:sp>
      <p:sp>
        <p:nvSpPr>
          <p:cNvPr id="11" name="Oval 10"/>
          <p:cNvSpPr/>
          <p:nvPr/>
        </p:nvSpPr>
        <p:spPr>
          <a:xfrm>
            <a:off x="5029200" y="47548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ACT : Adapter le plan de développement.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3600" b="1">
                <a:solidFill>
                  <a:srgbClr val="003366"/>
                </a:solidFill>
              </a:defRPr>
            </a:pPr>
            <a:r>
              <a:t>Thème : Gestion des stocks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ACT</a:t>
            </a:r>
          </a:p>
        </p:txBody>
      </p:sp>
      <p:sp>
        <p:nvSpPr>
          <p:cNvPr id="8" name="Oval 7"/>
          <p:cNvSpPr/>
          <p:nvPr/>
        </p:nvSpPr>
        <p:spPr>
          <a:xfrm>
            <a:off x="3657600" y="33832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PLAN : Identifier les produits en rupture fréquente.</a:t>
            </a:r>
          </a:p>
        </p:txBody>
      </p:sp>
      <p:sp>
        <p:nvSpPr>
          <p:cNvPr id="9" name="Oval 8"/>
          <p:cNvSpPr/>
          <p:nvPr/>
        </p:nvSpPr>
        <p:spPr>
          <a:xfrm>
            <a:off x="5029200" y="33832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DO : Ajuster les seuils de réapprovisionnement.</a:t>
            </a:r>
          </a:p>
        </p:txBody>
      </p:sp>
      <p:sp>
        <p:nvSpPr>
          <p:cNvPr id="10" name="Oval 9"/>
          <p:cNvSpPr/>
          <p:nvPr/>
        </p:nvSpPr>
        <p:spPr>
          <a:xfrm>
            <a:off x="3657600" y="47548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CHECK : Suivre la disponibilité des produits.</a:t>
            </a:r>
          </a:p>
        </p:txBody>
      </p:sp>
      <p:sp>
        <p:nvSpPr>
          <p:cNvPr id="11" name="Oval 10"/>
          <p:cNvSpPr/>
          <p:nvPr/>
        </p:nvSpPr>
        <p:spPr>
          <a:xfrm>
            <a:off x="5029200" y="47548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ACT : Optimiser les niveaux de stock.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3600" b="1">
                <a:solidFill>
                  <a:srgbClr val="003366"/>
                </a:solidFill>
              </a:defRPr>
            </a:pPr>
            <a:r>
              <a:t>Thème : Formation continue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0" y="1828800"/>
            <a:ext cx="21031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6CC"/>
                </a:solidFill>
              </a:defRPr>
            </a:pPr>
            <a:r>
              <a:t>ACT</a:t>
            </a:r>
          </a:p>
        </p:txBody>
      </p:sp>
      <p:sp>
        <p:nvSpPr>
          <p:cNvPr id="8" name="Oval 7"/>
          <p:cNvSpPr/>
          <p:nvPr/>
        </p:nvSpPr>
        <p:spPr>
          <a:xfrm>
            <a:off x="3657600" y="33832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PLAN : Évaluer les besoins des employés.</a:t>
            </a:r>
          </a:p>
        </p:txBody>
      </p:sp>
      <p:sp>
        <p:nvSpPr>
          <p:cNvPr id="9" name="Oval 8"/>
          <p:cNvSpPr/>
          <p:nvPr/>
        </p:nvSpPr>
        <p:spPr>
          <a:xfrm>
            <a:off x="5029200" y="33832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DO : Lancer des modules de formation.</a:t>
            </a:r>
          </a:p>
        </p:txBody>
      </p:sp>
      <p:sp>
        <p:nvSpPr>
          <p:cNvPr id="10" name="Oval 9"/>
          <p:cNvSpPr/>
          <p:nvPr/>
        </p:nvSpPr>
        <p:spPr>
          <a:xfrm>
            <a:off x="3657600" y="47548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CHECK : Mesurer les progrès réalisés.</a:t>
            </a:r>
          </a:p>
        </p:txBody>
      </p:sp>
      <p:sp>
        <p:nvSpPr>
          <p:cNvPr id="11" name="Oval 10"/>
          <p:cNvSpPr/>
          <p:nvPr/>
        </p:nvSpPr>
        <p:spPr>
          <a:xfrm>
            <a:off x="5029200" y="47548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00000"/>
                </a:solidFill>
              </a:defRPr>
            </a:pPr>
            <a:r>
              <a:t>ACT : Revoir le programme de formation.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