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OTIF (%)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Fév</c:v>
                </c:pt>
                <c:pt idx="2">
                  <c:v>Mars</c:v>
                </c:pt>
                <c:pt idx="3">
                  <c:v>Avr</c:v>
                </c:pt>
                <c:pt idx="4">
                  <c:v>Mai</c:v>
                </c:pt>
                <c:pt idx="5">
                  <c:v>Juin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92</c:v>
                </c:pt>
                <c:pt idx="1">
                  <c:v>95</c:v>
                </c:pt>
                <c:pt idx="2">
                  <c:v>89</c:v>
                </c:pt>
                <c:pt idx="3">
                  <c:v>94</c:v>
                </c:pt>
                <c:pt idx="4">
                  <c:v>97</c:v>
                </c:pt>
                <c:pt idx="5">
                  <c:v>96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2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0" y="0"/>
            <a:ext cx="182880" cy="6858000"/>
          </a:xfrm>
          <a:prstGeom prst="rect">
            <a:avLst/>
          </a:prstGeom>
          <a:solidFill>
            <a:srgbClr val="6E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0" y="0"/>
            <a:ext cx="182880" cy="6858000"/>
          </a:xfrm>
          <a:prstGeom prst="rect">
            <a:avLst/>
          </a:prstGeom>
          <a:solidFill>
            <a:srgbClr val="8C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01200" y="0"/>
            <a:ext cx="182880" cy="6858000"/>
          </a:xfrm>
          <a:prstGeom prst="rect">
            <a:avLst/>
          </a:prstGeom>
          <a:solidFill>
            <a:srgbClr val="AA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5720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82880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E6F0FF"/>
                </a:solidFill>
              </a:defRPr>
            </a:pPr>
            <a:r>
              <a:t>Rapport KPI Logistique – Modèle Avancé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6576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B4C8DC"/>
                </a:solidFill>
              </a:defRPr>
            </a:pPr>
            <a:r>
              <a:t>[Centre logistique – Mois/Année – Analyste responsable]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2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0" y="0"/>
            <a:ext cx="182880" cy="6858000"/>
          </a:xfrm>
          <a:prstGeom prst="rect">
            <a:avLst/>
          </a:prstGeom>
          <a:solidFill>
            <a:srgbClr val="6E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0" y="0"/>
            <a:ext cx="182880" cy="6858000"/>
          </a:xfrm>
          <a:prstGeom prst="rect">
            <a:avLst/>
          </a:prstGeom>
          <a:solidFill>
            <a:srgbClr val="8C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01200" y="0"/>
            <a:ext cx="182880" cy="6858000"/>
          </a:xfrm>
          <a:prstGeom prst="rect">
            <a:avLst/>
          </a:prstGeom>
          <a:solidFill>
            <a:srgbClr val="AA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5720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C8DCFF"/>
                </a:solidFill>
              </a:defRPr>
            </a:pPr>
            <a:r>
              <a:t>Indicateurs logistiques avancés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KPI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Cible mensuelle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Valeur actuelle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Évolution vs. N-1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Alertes automatiques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2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0" y="0"/>
            <a:ext cx="182880" cy="6858000"/>
          </a:xfrm>
          <a:prstGeom prst="rect">
            <a:avLst/>
          </a:prstGeom>
          <a:solidFill>
            <a:srgbClr val="6E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0" y="0"/>
            <a:ext cx="182880" cy="6858000"/>
          </a:xfrm>
          <a:prstGeom prst="rect">
            <a:avLst/>
          </a:prstGeom>
          <a:solidFill>
            <a:srgbClr val="8C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01200" y="0"/>
            <a:ext cx="182880" cy="6858000"/>
          </a:xfrm>
          <a:prstGeom prst="rect">
            <a:avLst/>
          </a:prstGeom>
          <a:solidFill>
            <a:srgbClr val="AA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5720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C8DCFF"/>
                </a:solidFill>
              </a:defRPr>
            </a:pPr>
            <a:r>
              <a:t>Suivi du taux de service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Client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Nbre commandes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OTIF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Taux de rupture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Commentaires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2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0" y="0"/>
            <a:ext cx="182880" cy="6858000"/>
          </a:xfrm>
          <a:prstGeom prst="rect">
            <a:avLst/>
          </a:prstGeom>
          <a:solidFill>
            <a:srgbClr val="6E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0" y="0"/>
            <a:ext cx="182880" cy="6858000"/>
          </a:xfrm>
          <a:prstGeom prst="rect">
            <a:avLst/>
          </a:prstGeom>
          <a:solidFill>
            <a:srgbClr val="8C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01200" y="0"/>
            <a:ext cx="182880" cy="6858000"/>
          </a:xfrm>
          <a:prstGeom prst="rect">
            <a:avLst/>
          </a:prstGeom>
          <a:solidFill>
            <a:srgbClr val="AA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5720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C8DCFF"/>
                </a:solidFill>
              </a:defRPr>
            </a:pPr>
            <a:r>
              <a:t>Performance transporteurs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Transporteur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Temps moyen de livraison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Livraisons non conformes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Pénalités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Score qualité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2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0" y="0"/>
            <a:ext cx="182880" cy="6858000"/>
          </a:xfrm>
          <a:prstGeom prst="rect">
            <a:avLst/>
          </a:prstGeom>
          <a:solidFill>
            <a:srgbClr val="6E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0" y="0"/>
            <a:ext cx="182880" cy="6858000"/>
          </a:xfrm>
          <a:prstGeom prst="rect">
            <a:avLst/>
          </a:prstGeom>
          <a:solidFill>
            <a:srgbClr val="8C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01200" y="0"/>
            <a:ext cx="182880" cy="6858000"/>
          </a:xfrm>
          <a:prstGeom prst="rect">
            <a:avLst/>
          </a:prstGeom>
          <a:solidFill>
            <a:srgbClr val="AA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5720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C8DCFF"/>
                </a:solidFill>
              </a:defRPr>
            </a:pPr>
            <a:r>
              <a:t>Satisfaction &amp; réclamations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22514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Canal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Réclamations reçues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Délai de traitement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Taux de résolution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0000"/>
                          </a:solidFill>
                        </a:defRPr>
                      </a:pPr>
                      <a:r>
                        <a:t>Tendance</a:t>
                      </a: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2251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2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07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0" y="0"/>
            <a:ext cx="182880" cy="6858000"/>
          </a:xfrm>
          <a:prstGeom prst="rect">
            <a:avLst/>
          </a:prstGeom>
          <a:solidFill>
            <a:srgbClr val="6E8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0" y="0"/>
            <a:ext cx="182880" cy="6858000"/>
          </a:xfrm>
          <a:prstGeom prst="rect">
            <a:avLst/>
          </a:prstGeom>
          <a:solidFill>
            <a:srgbClr val="8CA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01200" y="0"/>
            <a:ext cx="182880" cy="6858000"/>
          </a:xfrm>
          <a:prstGeom prst="rect">
            <a:avLst/>
          </a:prstGeom>
          <a:solidFill>
            <a:srgbClr val="AA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5720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0" y="5852160"/>
            <a:ext cx="457200" cy="457200"/>
          </a:xfrm>
          <a:prstGeom prst="ellipse">
            <a:avLst/>
          </a:prstGeom>
          <a:solidFill>
            <a:srgbClr val="96C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C8DCFF"/>
                </a:solidFill>
              </a:defRPr>
            </a:pPr>
            <a:r>
              <a:t>Évolution mensuelle du taux de service (OTIF)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914400" y="1371600"/>
          <a:ext cx="1005840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