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6858000" y="4846320"/>
            <a:ext cx="2286000" cy="2286000"/>
          </a:xfrm>
          <a:prstGeom prst="diamond">
            <a:avLst/>
          </a:prstGeom>
          <a:solidFill>
            <a:srgbClr val="C8FF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D00"/>
                </a:solidFill>
              </a:defRPr>
            </a:pPr>
            <a:r>
              <a:t>PAGE DE GARDE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645920"/>
            <a:ext cx="731520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004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000"/>
            </a:pPr>
            <a:r>
              <a:t>ÉVALUATION D’IMPACT ENVIRONNEMENTAL</a:t>
            </a:r>
          </a:p>
          <a:p>
            <a:r>
              <a:t>Projet | Organisation | Date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274320" y="274320"/>
            <a:ext cx="731520" cy="731520"/>
          </a:xfrm>
          <a:prstGeom prst="star5">
            <a:avLst/>
          </a:prstGeom>
          <a:solidFill>
            <a:srgbClr val="FFC0CB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8E6C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8E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6858000" y="4846320"/>
            <a:ext cx="2286000" cy="2286000"/>
          </a:xfrm>
          <a:prstGeom prst="diamond">
            <a:avLst/>
          </a:prstGeom>
          <a:solidFill>
            <a:srgbClr val="C8FF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D00"/>
                </a:solidFill>
              </a:defRPr>
            </a:pPr>
            <a:r>
              <a:t>Objectifs du Projet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645920"/>
            <a:ext cx="731520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004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000"/>
            </a:pPr>
            <a:r>
              <a:t>Indiquez ici les objectifs environnementaux visés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274320" y="274320"/>
            <a:ext cx="731520" cy="731520"/>
          </a:xfrm>
          <a:prstGeom prst="star5">
            <a:avLst/>
          </a:prstGeom>
          <a:solidFill>
            <a:srgbClr val="FFC0CB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A5D6A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A5D6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6858000" y="4846320"/>
            <a:ext cx="2286000" cy="2286000"/>
          </a:xfrm>
          <a:prstGeom prst="diamond">
            <a:avLst/>
          </a:prstGeom>
          <a:solidFill>
            <a:srgbClr val="C8FF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D00"/>
                </a:solidFill>
              </a:defRPr>
            </a:pPr>
            <a:r>
              <a:t>Indicateurs Clés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645920"/>
            <a:ext cx="731520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004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000"/>
            </a:pPr>
            <a:r>
              <a:t>Listez les indicateurs de performance environnementaux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5029200"/>
          <a:ext cx="5486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</a:tblGrid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5-Point Star 6"/>
          <p:cNvSpPr/>
          <p:nvPr/>
        </p:nvSpPr>
        <p:spPr>
          <a:xfrm>
            <a:off x="274320" y="274320"/>
            <a:ext cx="731520" cy="731520"/>
          </a:xfrm>
          <a:prstGeom prst="star5">
            <a:avLst/>
          </a:prstGeom>
          <a:solidFill>
            <a:srgbClr val="FFC0CB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1C78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1C7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6858000" y="4846320"/>
            <a:ext cx="2286000" cy="2286000"/>
          </a:xfrm>
          <a:prstGeom prst="diamond">
            <a:avLst/>
          </a:prstGeom>
          <a:solidFill>
            <a:srgbClr val="C8FF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D00"/>
                </a:solidFill>
              </a:defRPr>
            </a:pPr>
            <a:r>
              <a:t>Tableau d'Évaluation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645920"/>
            <a:ext cx="731520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004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000"/>
            </a:p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50292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</a:tblGrid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Élément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Élément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Élément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Élément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5029200"/>
          <a:ext cx="5486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</a:tblGrid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5-Point Star 7"/>
          <p:cNvSpPr/>
          <p:nvPr/>
        </p:nvSpPr>
        <p:spPr>
          <a:xfrm>
            <a:off x="274320" y="274320"/>
            <a:ext cx="731520" cy="731520"/>
          </a:xfrm>
          <a:prstGeom prst="star5">
            <a:avLst/>
          </a:prstGeom>
          <a:solidFill>
            <a:srgbClr val="FFC0CB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6BB6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6BB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6858000" y="4846320"/>
            <a:ext cx="2286000" cy="2286000"/>
          </a:xfrm>
          <a:prstGeom prst="diamond">
            <a:avLst/>
          </a:prstGeom>
          <a:solidFill>
            <a:srgbClr val="C8FF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D00"/>
                </a:solidFill>
              </a:defRPr>
            </a:pPr>
            <a:r>
              <a:t>Analyse des Résultats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645920"/>
            <a:ext cx="731520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004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000"/>
            </a:pPr>
            <a:r>
              <a:t>Synthétisez les observations ou données collectées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5029200"/>
          <a:ext cx="5486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</a:tblGrid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5-Point Star 6"/>
          <p:cNvSpPr/>
          <p:nvPr/>
        </p:nvSpPr>
        <p:spPr>
          <a:xfrm>
            <a:off x="274320" y="274320"/>
            <a:ext cx="731520" cy="731520"/>
          </a:xfrm>
          <a:prstGeom prst="star5">
            <a:avLst/>
          </a:prstGeom>
          <a:solidFill>
            <a:srgbClr val="FFC0CB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CAF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6858000" y="4846320"/>
            <a:ext cx="2286000" cy="2286000"/>
          </a:xfrm>
          <a:prstGeom prst="diamond">
            <a:avLst/>
          </a:prstGeom>
          <a:solidFill>
            <a:srgbClr val="C8FF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D00"/>
                </a:solidFill>
              </a:defRPr>
            </a:pPr>
            <a:r>
              <a:t>Mesures Correctives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645920"/>
            <a:ext cx="731520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004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000"/>
            </a:pPr>
            <a:r>
              <a:t>Proposez des ajustements ou améliorations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5029200"/>
          <a:ext cx="5486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</a:tblGrid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5-Point Star 6"/>
          <p:cNvSpPr/>
          <p:nvPr/>
        </p:nvSpPr>
        <p:spPr>
          <a:xfrm>
            <a:off x="274320" y="274320"/>
            <a:ext cx="731520" cy="731520"/>
          </a:xfrm>
          <a:prstGeom prst="star5">
            <a:avLst/>
          </a:prstGeom>
          <a:solidFill>
            <a:srgbClr val="FFC0CB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88E3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88E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6858000" y="4846320"/>
            <a:ext cx="2286000" cy="2286000"/>
          </a:xfrm>
          <a:prstGeom prst="diamond">
            <a:avLst/>
          </a:prstGeom>
          <a:solidFill>
            <a:srgbClr val="C8FF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D00"/>
                </a:solidFill>
              </a:defRPr>
            </a:pPr>
            <a:r>
              <a:t>Suivi et Contrôle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645920"/>
            <a:ext cx="731520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004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000"/>
            </a:pPr>
            <a:r>
              <a:t>Décrivez les mécanismes de suivi du projet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5029200"/>
          <a:ext cx="5486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</a:tblGrid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Donnée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5-Point Star 6"/>
          <p:cNvSpPr/>
          <p:nvPr/>
        </p:nvSpPr>
        <p:spPr>
          <a:xfrm>
            <a:off x="274320" y="274320"/>
            <a:ext cx="731520" cy="731520"/>
          </a:xfrm>
          <a:prstGeom prst="star5">
            <a:avLst/>
          </a:prstGeom>
          <a:solidFill>
            <a:srgbClr val="FFC0CB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6858000" y="4846320"/>
            <a:ext cx="2286000" cy="2286000"/>
          </a:xfrm>
          <a:prstGeom prst="diamond">
            <a:avLst/>
          </a:prstGeom>
          <a:solidFill>
            <a:srgbClr val="C8FF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D00"/>
                </a:solidFill>
              </a:defRPr>
            </a:pPr>
            <a:r>
              <a:t>Conclusion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645920"/>
            <a:ext cx="731520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004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000"/>
            </a:pPr>
            <a:r>
              <a:t>Résumé des impacts et bénéfices environnementaux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274320" y="274320"/>
            <a:ext cx="731520" cy="731520"/>
          </a:xfrm>
          <a:prstGeom prst="star5">
            <a:avLst/>
          </a:prstGeom>
          <a:solidFill>
            <a:srgbClr val="FFC0CB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