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Performance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</c:v>
                </c:pt>
                <c:pt idx="1">
                  <c:v>20</c:v>
                </c:pt>
                <c:pt idx="2">
                  <c:v>30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Performance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</c:v>
                </c:pt>
                <c:pt idx="1">
                  <c:v>20</c:v>
                </c:pt>
                <c:pt idx="2">
                  <c:v>30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Performance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</c:v>
                </c:pt>
                <c:pt idx="1">
                  <c:v>20</c:v>
                </c:pt>
                <c:pt idx="2">
                  <c:v>30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Performance Moyenne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Acquisition</c:v>
                </c:pt>
                <c:pt idx="1">
                  <c:v>Engagement</c:v>
                </c:pt>
                <c:pt idx="2">
                  <c:v>Conversion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65</c:v>
                </c:pt>
                <c:pt idx="1">
                  <c:v>80</c:v>
                </c:pt>
                <c:pt idx="2">
                  <c:v>55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4141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Isosceles Triangle 2"/>
          <p:cNvSpPr/>
          <p:nvPr/>
        </p:nvSpPr>
        <p:spPr>
          <a:xfrm rot="1800000">
            <a:off x="5486400" y="457200"/>
            <a:ext cx="3200400" cy="2743200"/>
          </a:xfrm>
          <a:prstGeom prst="triangle">
            <a:avLst/>
          </a:prstGeom>
          <a:solidFill>
            <a:srgbClr val="FFD36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59436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KPI MARKETING – TABLEAU DE BORD GÉOMÉTRIQUE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108960"/>
            <a:ext cx="5943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AFAFA"/>
                </a:solidFill>
              </a:defRPr>
            </a:pPr>
            <a:r>
              <a:t>Formes. Clarté. Impact visuel.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414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548640" y="365760"/>
            <a:ext cx="914400" cy="914400"/>
          </a:xfrm>
          <a:prstGeom prst="diamond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4592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AFAFA"/>
                </a:solidFill>
              </a:defRPr>
            </a:pPr>
            <a:r>
              <a:t>AUDIENCE &amp; TRAFIC</a:t>
            </a:r>
          </a:p>
        </p:txBody>
      </p:sp>
      <p:sp>
        <p:nvSpPr>
          <p:cNvPr id="5" name="Hexagon 4"/>
          <p:cNvSpPr/>
          <p:nvPr/>
        </p:nvSpPr>
        <p:spPr>
          <a:xfrm>
            <a:off x="731520" y="1371600"/>
            <a:ext cx="1005840" cy="914400"/>
          </a:xfrm>
          <a:prstGeom prst="hexagon">
            <a:avLst/>
          </a:prstGeom>
          <a:solidFill>
            <a:srgbClr val="FFD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828800" y="137160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AFAFA"/>
                </a:solidFill>
              </a:defRPr>
            </a:pPr>
            <a:r>
              <a:t>Visiteurs uniques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AFAFA"/>
                </a:solidFill>
              </a:defRPr>
            </a:pPr>
          </a:p>
        </p:txBody>
      </p:sp>
      <p:sp>
        <p:nvSpPr>
          <p:cNvPr id="8" name="Hexagon 7"/>
          <p:cNvSpPr/>
          <p:nvPr/>
        </p:nvSpPr>
        <p:spPr>
          <a:xfrm>
            <a:off x="731520" y="3017520"/>
            <a:ext cx="1005840" cy="914400"/>
          </a:xfrm>
          <a:prstGeom prst="hexagon">
            <a:avLst/>
          </a:prstGeom>
          <a:solidFill>
            <a:srgbClr val="FFD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828800" y="301752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AFAFA"/>
                </a:solidFill>
              </a:defRPr>
            </a:pPr>
            <a:r>
              <a:t>Pages vues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347472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AFAFA"/>
                </a:solidFill>
              </a:defRPr>
            </a:pPr>
          </a:p>
        </p:txBody>
      </p:sp>
      <p:sp>
        <p:nvSpPr>
          <p:cNvPr id="11" name="Hexagon 10"/>
          <p:cNvSpPr/>
          <p:nvPr/>
        </p:nvSpPr>
        <p:spPr>
          <a:xfrm>
            <a:off x="731520" y="4663440"/>
            <a:ext cx="1005840" cy="914400"/>
          </a:xfrm>
          <a:prstGeom prst="hexagon">
            <a:avLst/>
          </a:prstGeom>
          <a:solidFill>
            <a:srgbClr val="FFD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28800" y="466344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AFAFA"/>
                </a:solidFill>
              </a:defRPr>
            </a:pPr>
            <a:r>
              <a:t>Nouveaux utilisateurs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512064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AFAFA"/>
                </a:solidFill>
              </a:defRPr>
            </a:pP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5486400" y="1371600"/>
          <a:ext cx="2743200" cy="2286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31520" y="5029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AFAFA"/>
                </a:solidFill>
              </a:defRPr>
            </a:pPr>
            <a:r>
              <a:t>Formules clés :</a:t>
            </a:r>
          </a:p>
          <a:p>
            <a:pPr>
              <a:defRPr sz="1400">
                <a:solidFill>
                  <a:srgbClr val="FAFAFA"/>
                </a:solidFill>
              </a:defRPr>
            </a:pPr>
            <a:r>
              <a:t>• Taux de conversion = (Conversions / Visites) × 100</a:t>
            </a:r>
          </a:p>
          <a:p>
            <a:pPr>
              <a:defRPr sz="1400">
                <a:solidFill>
                  <a:srgbClr val="FAFAFA"/>
                </a:solidFill>
              </a:defRPr>
            </a:pPr>
            <a:r>
              <a:t>• Taux de rebond = (1 page / Total sessions) × 100</a:t>
            </a:r>
          </a:p>
          <a:p>
            <a:pPr>
              <a:defRPr sz="1400">
                <a:solidFill>
                  <a:srgbClr val="FAFAFA"/>
                </a:solidFill>
              </a:defRPr>
            </a:pPr>
            <a:r>
              <a:t>• CPA = Dépenses / Conversions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414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548640" y="365760"/>
            <a:ext cx="914400" cy="914400"/>
          </a:xfrm>
          <a:prstGeom prst="diamond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4592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AFAFA"/>
                </a:solidFill>
              </a:defRPr>
            </a:pPr>
            <a:r>
              <a:t>ENGAGEMENT</a:t>
            </a:r>
          </a:p>
        </p:txBody>
      </p:sp>
      <p:sp>
        <p:nvSpPr>
          <p:cNvPr id="5" name="Hexagon 4"/>
          <p:cNvSpPr/>
          <p:nvPr/>
        </p:nvSpPr>
        <p:spPr>
          <a:xfrm>
            <a:off x="731520" y="1371600"/>
            <a:ext cx="1005840" cy="914400"/>
          </a:xfrm>
          <a:prstGeom prst="hexagon">
            <a:avLst/>
          </a:prstGeom>
          <a:solidFill>
            <a:srgbClr val="FFD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828800" y="137160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AFAFA"/>
                </a:solidFill>
              </a:defRPr>
            </a:pPr>
            <a:r>
              <a:t>CTR campagnes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AFAFA"/>
                </a:solidFill>
              </a:defRPr>
            </a:pPr>
          </a:p>
        </p:txBody>
      </p:sp>
      <p:sp>
        <p:nvSpPr>
          <p:cNvPr id="8" name="Hexagon 7"/>
          <p:cNvSpPr/>
          <p:nvPr/>
        </p:nvSpPr>
        <p:spPr>
          <a:xfrm>
            <a:off x="731520" y="3017520"/>
            <a:ext cx="1005840" cy="914400"/>
          </a:xfrm>
          <a:prstGeom prst="hexagon">
            <a:avLst/>
          </a:prstGeom>
          <a:solidFill>
            <a:srgbClr val="FFD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828800" y="301752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AFAFA"/>
                </a:solidFill>
              </a:defRPr>
            </a:pPr>
            <a:r>
              <a:t>Taux de rebond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347472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AFAFA"/>
                </a:solidFill>
              </a:defRPr>
            </a:pPr>
          </a:p>
        </p:txBody>
      </p:sp>
      <p:sp>
        <p:nvSpPr>
          <p:cNvPr id="11" name="Hexagon 10"/>
          <p:cNvSpPr/>
          <p:nvPr/>
        </p:nvSpPr>
        <p:spPr>
          <a:xfrm>
            <a:off x="731520" y="4663440"/>
            <a:ext cx="1005840" cy="914400"/>
          </a:xfrm>
          <a:prstGeom prst="hexagon">
            <a:avLst/>
          </a:prstGeom>
          <a:solidFill>
            <a:srgbClr val="FFD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28800" y="466344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AFAFA"/>
                </a:solidFill>
              </a:defRPr>
            </a:pPr>
            <a:r>
              <a:t>Temps moyen sur page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512064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AFAFA"/>
                </a:solidFill>
              </a:defRPr>
            </a:pP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5486400" y="1371600"/>
          <a:ext cx="2743200" cy="2286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31520" y="5029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AFAFA"/>
                </a:solidFill>
              </a:defRPr>
            </a:pPr>
            <a:r>
              <a:t>Formules clés :</a:t>
            </a:r>
          </a:p>
          <a:p>
            <a:pPr>
              <a:defRPr sz="1400">
                <a:solidFill>
                  <a:srgbClr val="FAFAFA"/>
                </a:solidFill>
              </a:defRPr>
            </a:pPr>
            <a:r>
              <a:t>• Taux de conversion = (Conversions / Visites) × 100</a:t>
            </a:r>
          </a:p>
          <a:p>
            <a:pPr>
              <a:defRPr sz="1400">
                <a:solidFill>
                  <a:srgbClr val="FAFAFA"/>
                </a:solidFill>
              </a:defRPr>
            </a:pPr>
            <a:r>
              <a:t>• Taux de rebond = (1 page / Total sessions) × 100</a:t>
            </a:r>
          </a:p>
          <a:p>
            <a:pPr>
              <a:defRPr sz="1400">
                <a:solidFill>
                  <a:srgbClr val="FAFAFA"/>
                </a:solidFill>
              </a:defRPr>
            </a:pPr>
            <a:r>
              <a:t>• CPA = Dépenses / Conversions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414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548640" y="365760"/>
            <a:ext cx="914400" cy="914400"/>
          </a:xfrm>
          <a:prstGeom prst="diamond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4592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AFAFA"/>
                </a:solidFill>
              </a:defRPr>
            </a:pPr>
            <a:r>
              <a:t>CONVERSION</a:t>
            </a:r>
          </a:p>
        </p:txBody>
      </p:sp>
      <p:sp>
        <p:nvSpPr>
          <p:cNvPr id="5" name="Hexagon 4"/>
          <p:cNvSpPr/>
          <p:nvPr/>
        </p:nvSpPr>
        <p:spPr>
          <a:xfrm>
            <a:off x="731520" y="1371600"/>
            <a:ext cx="1005840" cy="914400"/>
          </a:xfrm>
          <a:prstGeom prst="hexagon">
            <a:avLst/>
          </a:prstGeom>
          <a:solidFill>
            <a:srgbClr val="FFD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828800" y="137160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AFAFA"/>
                </a:solidFill>
              </a:defRPr>
            </a:pPr>
            <a:r>
              <a:t>Leads générés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182880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AFAFA"/>
                </a:solidFill>
              </a:defRPr>
            </a:pPr>
          </a:p>
        </p:txBody>
      </p:sp>
      <p:sp>
        <p:nvSpPr>
          <p:cNvPr id="8" name="Hexagon 7"/>
          <p:cNvSpPr/>
          <p:nvPr/>
        </p:nvSpPr>
        <p:spPr>
          <a:xfrm>
            <a:off x="731520" y="3017520"/>
            <a:ext cx="1005840" cy="914400"/>
          </a:xfrm>
          <a:prstGeom prst="hexagon">
            <a:avLst/>
          </a:prstGeom>
          <a:solidFill>
            <a:srgbClr val="FFD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828800" y="301752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AFAFA"/>
                </a:solidFill>
              </a:defRPr>
            </a:pPr>
            <a:r>
              <a:t>Conversions landing page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347472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AFAFA"/>
                </a:solidFill>
              </a:defRPr>
            </a:pPr>
          </a:p>
        </p:txBody>
      </p:sp>
      <p:sp>
        <p:nvSpPr>
          <p:cNvPr id="11" name="Hexagon 10"/>
          <p:cNvSpPr/>
          <p:nvPr/>
        </p:nvSpPr>
        <p:spPr>
          <a:xfrm>
            <a:off x="731520" y="4663440"/>
            <a:ext cx="1005840" cy="914400"/>
          </a:xfrm>
          <a:prstGeom prst="hexagon">
            <a:avLst/>
          </a:prstGeom>
          <a:solidFill>
            <a:srgbClr val="FFD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28800" y="466344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AFAFA"/>
                </a:solidFill>
              </a:defRPr>
            </a:pPr>
            <a:r>
              <a:t>Coût par acquisition (CPA)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512064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AFAFA"/>
                </a:solidFill>
              </a:defRPr>
            </a:pP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5486400" y="1371600"/>
          <a:ext cx="2743200" cy="2286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31520" y="5029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AFAFA"/>
                </a:solidFill>
              </a:defRPr>
            </a:pPr>
            <a:r>
              <a:t>Formules clés :</a:t>
            </a:r>
          </a:p>
          <a:p>
            <a:pPr>
              <a:defRPr sz="1400">
                <a:solidFill>
                  <a:srgbClr val="FAFAFA"/>
                </a:solidFill>
              </a:defRPr>
            </a:pPr>
            <a:r>
              <a:t>• Taux de conversion = (Conversions / Visites) × 100</a:t>
            </a:r>
          </a:p>
          <a:p>
            <a:pPr>
              <a:defRPr sz="1400">
                <a:solidFill>
                  <a:srgbClr val="FAFAFA"/>
                </a:solidFill>
              </a:defRPr>
            </a:pPr>
            <a:r>
              <a:t>• Taux de rebond = (1 page / Total sessions) × 100</a:t>
            </a:r>
          </a:p>
          <a:p>
            <a:pPr>
              <a:defRPr sz="1400">
                <a:solidFill>
                  <a:srgbClr val="FAFAFA"/>
                </a:solidFill>
              </a:defRPr>
            </a:pPr>
            <a:r>
              <a:t>• CPA = Dépenses / Conversions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4141E"/>
                </a:solidFill>
              </a:defRPr>
            </a:pPr>
            <a:r>
              <a:t>SYNTHESE VISUELLE DES KPI MARKETING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645920"/>
          <a:ext cx="7315200" cy="2743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47548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14141E"/>
                </a:solidFill>
              </a:defRPr>
            </a:pPr>
            <a:r>
              <a:t>Ce tableau de bord permet une lecture rapide des performances marketing.</a:t>
            </a:r>
          </a:p>
          <a:p>
            <a:pPr>
              <a:defRPr sz="1600">
                <a:solidFill>
                  <a:srgbClr val="14141E"/>
                </a:solidFill>
              </a:defRPr>
            </a:pPr>
            <a:r>
              <a:t>Il facilite le pilotage stratégique grâce à l’analyse de KPI clés : visibilité, engagement, et rentabilité.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