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0F8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914400"/>
            <a:ext cx="8229600" cy="1371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4000" b="1">
                <a:solidFill>
                  <a:srgbClr val="0066CC"/>
                </a:solidFill>
              </a:defRPr>
            </a:pPr>
            <a:r>
              <a:t>Fiche Mémento</a:t>
            </a:r>
          </a:p>
          <a:p>
            <a:pPr>
              <a:defRPr sz="2800">
                <a:solidFill>
                  <a:srgbClr val="0066CC"/>
                </a:solidFill>
              </a:defRPr>
            </a:pPr>
            <a:r>
              <a:t>Les cas particuliers des pronoms relatifs</a:t>
            </a:r>
          </a:p>
        </p:txBody>
      </p:sp>
      <p:sp>
        <p:nvSpPr>
          <p:cNvPr id="3" name="5-Point Star 2"/>
          <p:cNvSpPr/>
          <p:nvPr/>
        </p:nvSpPr>
        <p:spPr>
          <a:xfrm>
            <a:off x="6400800" y="457200"/>
            <a:ext cx="1371600" cy="1371600"/>
          </a:xfrm>
          <a:prstGeom prst="star5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0F8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82296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0066CC"/>
                </a:solidFill>
              </a:defRPr>
            </a:pPr>
            <a:r>
              <a:t>1. CE QUI – CE QUE – CE DONT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371600"/>
            <a:ext cx="7772400" cy="4572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>
              <a:defRPr sz="2000">
                <a:solidFill>
                  <a:srgbClr val="000000"/>
                </a:solidFill>
              </a:defRPr>
            </a:pPr>
            <a:r>
              <a:t>Utilisés quand l’antécédent est neutre ou absent.</a:t>
            </a:r>
          </a:p>
          <a:p>
            <a:pPr>
              <a:defRPr sz="2000">
                <a:solidFill>
                  <a:srgbClr val="000000"/>
                </a:solidFill>
              </a:defRPr>
            </a:pPr>
            <a:r>
              <a:t>Ce qui = sujet : Ce qui m’étonne, c’est son silence.</a:t>
            </a:r>
          </a:p>
          <a:p>
            <a:pPr>
              <a:defRPr sz="2000">
                <a:solidFill>
                  <a:srgbClr val="000000"/>
                </a:solidFill>
              </a:defRPr>
            </a:pPr>
            <a:r>
              <a:t>Ce que = COD : Je ne comprends pas ce que tu veux dire.</a:t>
            </a:r>
          </a:p>
          <a:p>
            <a:pPr>
              <a:defRPr sz="2000">
                <a:solidFill>
                  <a:srgbClr val="000000"/>
                </a:solidFill>
              </a:defRPr>
            </a:pPr>
            <a:r>
              <a:t>Ce dont = complément avec "de" : Ce dont tu parles est important.</a:t>
            </a:r>
          </a:p>
        </p:txBody>
      </p:sp>
      <p:sp>
        <p:nvSpPr>
          <p:cNvPr id="4" name="Oval 3"/>
          <p:cNvSpPr/>
          <p:nvPr/>
        </p:nvSpPr>
        <p:spPr>
          <a:xfrm>
            <a:off x="6858000" y="457200"/>
            <a:ext cx="914400" cy="9144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0F8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82296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0066CC"/>
                </a:solidFill>
              </a:defRPr>
            </a:pPr>
            <a:r>
              <a:t>2. PRÉPOSITION + LEQUEL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371600"/>
            <a:ext cx="7772400" cy="4572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>
              <a:defRPr sz="2000">
                <a:solidFill>
                  <a:srgbClr val="000000"/>
                </a:solidFill>
              </a:defRPr>
            </a:pPr>
            <a:r>
              <a:t>Après une préposition : auquel / duquel / laquelle / etc.</a:t>
            </a:r>
          </a:p>
          <a:p>
            <a:pPr>
              <a:defRPr sz="2000">
                <a:solidFill>
                  <a:srgbClr val="000000"/>
                </a:solidFill>
              </a:defRPr>
            </a:pPr>
            <a:r>
              <a:t>Le film auquel je pense.</a:t>
            </a:r>
          </a:p>
          <a:p>
            <a:pPr>
              <a:defRPr sz="2000">
                <a:solidFill>
                  <a:srgbClr val="000000"/>
                </a:solidFill>
              </a:defRPr>
            </a:pPr>
            <a:r>
              <a:t>La cause pour laquelle il s’est battu.</a:t>
            </a:r>
          </a:p>
        </p:txBody>
      </p:sp>
      <p:sp>
        <p:nvSpPr>
          <p:cNvPr id="4" name="Oval 3"/>
          <p:cNvSpPr/>
          <p:nvPr/>
        </p:nvSpPr>
        <p:spPr>
          <a:xfrm>
            <a:off x="6858000" y="457200"/>
            <a:ext cx="914400" cy="9144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0F8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82296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0066CC"/>
                </a:solidFill>
              </a:defRPr>
            </a:pPr>
            <a:r>
              <a:t>3. ANTÉCÉDENT VAGUE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371600"/>
            <a:ext cx="7772400" cy="4572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>
              <a:defRPr sz="2000">
                <a:solidFill>
                  <a:srgbClr val="000000"/>
                </a:solidFill>
              </a:defRPr>
            </a:pPr>
            <a:r>
              <a:t>Quand l’antécédent est général ou flou.</a:t>
            </a:r>
          </a:p>
          <a:p>
            <a:pPr>
              <a:defRPr sz="2000">
                <a:solidFill>
                  <a:srgbClr val="000000"/>
                </a:solidFill>
              </a:defRPr>
            </a:pPr>
            <a:r>
              <a:t>Tout ce qui compte, c’est la santé.</a:t>
            </a:r>
          </a:p>
          <a:p>
            <a:pPr>
              <a:defRPr sz="2000">
                <a:solidFill>
                  <a:srgbClr val="000000"/>
                </a:solidFill>
              </a:defRPr>
            </a:pPr>
            <a:r>
              <a:t>Ce que tu dis est vrai.</a:t>
            </a:r>
          </a:p>
        </p:txBody>
      </p:sp>
      <p:sp>
        <p:nvSpPr>
          <p:cNvPr id="4" name="Oval 3"/>
          <p:cNvSpPr/>
          <p:nvPr/>
        </p:nvSpPr>
        <p:spPr>
          <a:xfrm>
            <a:off x="6858000" y="457200"/>
            <a:ext cx="914400" cy="9144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0F8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82296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0066CC"/>
                </a:solidFill>
              </a:defRPr>
            </a:pPr>
            <a:r>
              <a:t>4. ANTÉCÉDENT COLLECTIF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371600"/>
            <a:ext cx="7772400" cy="4572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>
              <a:defRPr sz="2000">
                <a:solidFill>
                  <a:srgbClr val="000000"/>
                </a:solidFill>
              </a:defRPr>
            </a:pPr>
            <a:r>
              <a:t>Avec : la plupart de, beaucoup de, etc.</a:t>
            </a:r>
          </a:p>
          <a:p>
            <a:pPr>
              <a:defRPr sz="2000">
                <a:solidFill>
                  <a:srgbClr val="000000"/>
                </a:solidFill>
              </a:defRPr>
            </a:pPr>
            <a:r>
              <a:t>J’ai rencontré beaucoup de filles qui parlaient espagnol.</a:t>
            </a:r>
          </a:p>
          <a:p>
            <a:pPr>
              <a:defRPr sz="2000">
                <a:solidFill>
                  <a:srgbClr val="000000"/>
                </a:solidFill>
              </a:defRPr>
            </a:pPr>
            <a:r>
              <a:t>La majorité qui a voté s’est exprimée clairement.</a:t>
            </a:r>
          </a:p>
        </p:txBody>
      </p:sp>
      <p:sp>
        <p:nvSpPr>
          <p:cNvPr id="4" name="Oval 3"/>
          <p:cNvSpPr/>
          <p:nvPr/>
        </p:nvSpPr>
        <p:spPr>
          <a:xfrm>
            <a:off x="6858000" y="457200"/>
            <a:ext cx="914400" cy="9144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0F8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82296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0066CC"/>
                </a:solidFill>
              </a:defRPr>
            </a:pPr>
            <a:r>
              <a:t>5. PRÉPOSITION + DONT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371600"/>
            <a:ext cx="7772400" cy="4572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>
              <a:defRPr sz="2000">
                <a:solidFill>
                  <a:srgbClr val="000000"/>
                </a:solidFill>
              </a:defRPr>
            </a:pPr>
            <a:r>
              <a:t>Utilisé avec verbes/adjectifs construits avec 'de'.</a:t>
            </a:r>
          </a:p>
          <a:p>
            <a:pPr>
              <a:defRPr sz="2000">
                <a:solidFill>
                  <a:srgbClr val="000000"/>
                </a:solidFill>
              </a:defRPr>
            </a:pPr>
            <a:r>
              <a:t>C’est un pays dont je rêve.</a:t>
            </a:r>
          </a:p>
          <a:p>
            <a:pPr>
              <a:defRPr sz="2000">
                <a:solidFill>
                  <a:srgbClr val="000000"/>
                </a:solidFill>
              </a:defRPr>
            </a:pPr>
            <a:r>
              <a:t>Le sujet dont il est question est important.</a:t>
            </a:r>
          </a:p>
        </p:txBody>
      </p:sp>
      <p:sp>
        <p:nvSpPr>
          <p:cNvPr id="4" name="Oval 3"/>
          <p:cNvSpPr/>
          <p:nvPr/>
        </p:nvSpPr>
        <p:spPr>
          <a:xfrm>
            <a:off x="6858000" y="457200"/>
            <a:ext cx="914400" cy="9144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0F8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82296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0066CC"/>
                </a:solidFill>
              </a:defRPr>
            </a:pPr>
            <a:r>
              <a:t>6. TRANSFORMATION DE PHRASES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371600"/>
            <a:ext cx="7772400" cy="4572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>
              <a:defRPr sz="2000">
                <a:solidFill>
                  <a:srgbClr val="000000"/>
                </a:solidFill>
              </a:defRPr>
            </a:pPr>
            <a:r>
              <a:t>Fusionner deux phrases avec un pronom relatif.</a:t>
            </a:r>
          </a:p>
          <a:p>
            <a:pPr>
              <a:defRPr sz="2000">
                <a:solidFill>
                  <a:srgbClr val="000000"/>
                </a:solidFill>
              </a:defRPr>
            </a:pPr>
            <a:r>
              <a:t>J’ai un ami. Il habite à Paris. ➜ J’ai un ami qui habite à Paris.</a:t>
            </a:r>
          </a:p>
        </p:txBody>
      </p:sp>
      <p:sp>
        <p:nvSpPr>
          <p:cNvPr id="4" name="Oval 3"/>
          <p:cNvSpPr/>
          <p:nvPr/>
        </p:nvSpPr>
        <p:spPr>
          <a:xfrm>
            <a:off x="6858000" y="457200"/>
            <a:ext cx="914400" cy="9144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0F8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82296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0066CC"/>
                </a:solidFill>
              </a:defRPr>
            </a:pPr>
            <a:r>
              <a:t>ASTUCES FINALES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371600"/>
            <a:ext cx="7772400" cy="4572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>
              <a:defRPr sz="2000">
                <a:solidFill>
                  <a:srgbClr val="000000"/>
                </a:solidFill>
              </a:defRPr>
            </a:pPr>
            <a:r>
              <a:t>✅ Le verbe s’accorde avec l’antécédent du pronom relatif.</a:t>
            </a:r>
          </a:p>
          <a:p>
            <a:pPr>
              <a:defRPr sz="2000">
                <a:solidFill>
                  <a:srgbClr val="000000"/>
                </a:solidFill>
              </a:defRPr>
            </a:pPr>
            <a:r>
              <a:t>✅ N’utilisez « dont » que pour remplacer des compléments avec « de ».</a:t>
            </a:r>
          </a:p>
        </p:txBody>
      </p:sp>
      <p:sp>
        <p:nvSpPr>
          <p:cNvPr id="4" name="Oval 3"/>
          <p:cNvSpPr/>
          <p:nvPr/>
        </p:nvSpPr>
        <p:spPr>
          <a:xfrm>
            <a:off x="6858000" y="457200"/>
            <a:ext cx="914400" cy="9144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