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4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defRPr sz="4400">
                <a:solidFill>
                  <a:srgbClr val="0066CC"/>
                </a:solidFill>
              </a:defRPr>
            </a:pPr>
            <a:r>
              <a:t>Analyse Préliminaire des Risques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defRPr sz="2800">
                <a:solidFill>
                  <a:srgbClr val="505050"/>
                </a:solidFill>
              </a:defRPr>
            </a:pPr>
            <a:r>
              <a:t>Projet de migration cloud - Janvier 2025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>
                <a:solidFill>
                  <a:srgbClr val="0066CC"/>
                </a:solidFill>
              </a:defRPr>
            </a:pPr>
            <a:r>
              <a:t>Identification des Risques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- Perte de données sensibles pendant la migration</a:t>
            </a:r>
          </a:p>
          <a:p>
            <a:r>
              <a:t>- Indisponibilité du système due à des pannes techniques</a:t>
            </a:r>
          </a:p>
          <a:p>
            <a:r>
              <a:t>- Résistance des employés au changement technologique</a:t>
            </a:r>
          </a:p>
          <a:p>
            <a:r>
              <a:t>- Catégories : Technologique, Organisationnel, Financier</a:t>
            </a:r>
          </a:p>
          <a:p>
            <a:r>
              <a:t>- Sources potentielles : Erreurs humaines, limitations techniques, manque de formation</a:t>
            </a:r>
          </a:p>
          <a:p>
            <a:r>
              <a:t>- Responsables : Responsable IT, Directeur des opérations, Responsable des ressources humaines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Matrice des Risques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914400" y="1828800"/>
          <a:ext cx="731520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3040"/>
                <a:gridCol w="1463040"/>
                <a:gridCol w="1463040"/>
                <a:gridCol w="1463040"/>
                <a:gridCol w="1463040"/>
              </a:tblGrid>
              <a:tr h="548640">
                <a:tc>
                  <a:txBody>
                    <a:bodyPr/>
                    <a:lstStyle/>
                    <a:p>
                      <a:pPr>
                        <a:defRPr b="1" sz="1200"/>
                      </a:pPr>
                      <a:r>
                        <a:t>Probabilité</a:t>
                      </a:r>
                    </a:p>
                  </a:txBody>
                  <a:tcPr>
                    <a:solidFill>
                      <a:srgbClr val="0066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/>
                      </a:pPr>
                      <a:r>
                        <a:t>Faible</a:t>
                      </a:r>
                    </a:p>
                  </a:txBody>
                  <a:tcPr>
                    <a:solidFill>
                      <a:srgbClr val="0066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/>
                      </a:pPr>
                      <a:r>
                        <a:t>Moyen</a:t>
                      </a:r>
                    </a:p>
                  </a:txBody>
                  <a:tcPr>
                    <a:solidFill>
                      <a:srgbClr val="0066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/>
                      </a:pPr>
                      <a:r>
                        <a:t>Élevé</a:t>
                      </a:r>
                    </a:p>
                  </a:txBody>
                  <a:tcPr>
                    <a:solidFill>
                      <a:srgbClr val="0066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/>
                      </a:pPr>
                      <a:r>
                        <a:t>Critique</a:t>
                      </a:r>
                    </a:p>
                  </a:txBody>
                  <a:tcPr>
                    <a:solidFill>
                      <a:srgbClr val="0066CC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>
                        <a:defRPr b="1" sz="1200"/>
                      </a:pPr>
                      <a:r>
                        <a:t>Faible</a:t>
                      </a:r>
                    </a:p>
                  </a:txBody>
                  <a:tcPr>
                    <a:solidFill>
                      <a:srgbClr val="0066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 </a:t>
                      </a:r>
                    </a:p>
                  </a:txBody>
                  <a:tcPr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 </a:t>
                      </a:r>
                    </a:p>
                  </a:txBody>
                  <a:tcPr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 </a:t>
                      </a:r>
                    </a:p>
                  </a:txBody>
                  <a:tcPr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Résistance des employés</a:t>
                      </a:r>
                    </a:p>
                  </a:txBody>
                  <a:tcPr>
                    <a:solidFill>
                      <a:srgbClr val="DCE6F1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>
                        <a:defRPr b="1" sz="1200"/>
                      </a:pPr>
                      <a:r>
                        <a:t>Moyenne</a:t>
                      </a:r>
                    </a:p>
                  </a:txBody>
                  <a:tcPr>
                    <a:solidFill>
                      <a:srgbClr val="0066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 </a:t>
                      </a:r>
                    </a:p>
                  </a:txBody>
                  <a:tcPr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 </a:t>
                      </a:r>
                    </a:p>
                  </a:txBody>
                  <a:tcPr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Perte de données</a:t>
                      </a:r>
                    </a:p>
                  </a:txBody>
                  <a:tcPr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 </a:t>
                      </a:r>
                    </a:p>
                  </a:txBody>
                  <a:tcPr>
                    <a:solidFill>
                      <a:srgbClr val="DCE6F1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>
                        <a:defRPr b="1" sz="1200"/>
                      </a:pPr>
                      <a:r>
                        <a:t>Élevée</a:t>
                      </a:r>
                    </a:p>
                  </a:txBody>
                  <a:tcPr>
                    <a:solidFill>
                      <a:srgbClr val="0066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 </a:t>
                      </a:r>
                    </a:p>
                  </a:txBody>
                  <a:tcPr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 </a:t>
                      </a:r>
                    </a:p>
                  </a:txBody>
                  <a:tcPr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 </a:t>
                      </a:r>
                    </a:p>
                  </a:txBody>
                  <a:tcPr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 </a:t>
                      </a:r>
                    </a:p>
                  </a:txBody>
                  <a:tcPr>
                    <a:solidFill>
                      <a:srgbClr val="DCE6F1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>
                        <a:defRPr b="1" sz="1200"/>
                      </a:pPr>
                      <a:r>
                        <a:t>Critique</a:t>
                      </a:r>
                    </a:p>
                  </a:txBody>
                  <a:tcPr>
                    <a:solidFill>
                      <a:srgbClr val="0066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 </a:t>
                      </a:r>
                    </a:p>
                  </a:txBody>
                  <a:tcPr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 </a:t>
                      </a:r>
                    </a:p>
                  </a:txBody>
                  <a:tcPr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 </a:t>
                      </a:r>
                    </a:p>
                  </a:txBody>
                  <a:tcPr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 </a:t>
                      </a:r>
                    </a:p>
                  </a:txBody>
                  <a:tcPr>
                    <a:solidFill>
                      <a:srgbClr val="DCE6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>
                <a:solidFill>
                  <a:srgbClr val="0066CC"/>
                </a:solidFill>
              </a:defRPr>
            </a:pPr>
            <a:r>
              <a:t>Plans d’Atténuation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- Actions :</a:t>
            </a:r>
          </a:p>
          <a:p>
            <a:r>
              <a:t>  * Mettre en place un programme de sauvegarde des données avant migration</a:t>
            </a:r>
          </a:p>
          <a:p>
            <a:r>
              <a:t>  * Tester la solution cloud sur un environnement non critique</a:t>
            </a:r>
          </a:p>
          <a:p>
            <a:r>
              <a:t>  * Organiser des ateliers de formation</a:t>
            </a:r>
          </a:p>
          <a:p>
            <a:r>
              <a:t>- Ressources : Logiciel de sauvegarde, consultant en migration, formateurs internes</a:t>
            </a:r>
          </a:p>
          <a:p>
            <a:r>
              <a:t>- Responsables : Responsable IT, Directeur des opérations, Responsable RH</a:t>
            </a:r>
          </a:p>
          <a:p>
            <a:r>
              <a:t>- Délais : 15 janvier 2025 (sauvegarde), 20 janvier 2025 (tests), 10-20 janvier 2025 (formation)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