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 b="1" sz="4400">
                <a:solidFill>
                  <a:srgbClr val="003366"/>
                </a:solidFill>
              </a:defRPr>
            </a:pPr>
            <a:r>
              <a:t>Carte Stratégique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 sz="2400">
                <a:solidFill>
                  <a:srgbClr val="6666FF"/>
                </a:solidFill>
              </a:defRPr>
            </a:pPr>
            <a:r>
              <a:t>Alignement des Objectifs, Actions et Résultats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b="1" sz="3200">
                <a:solidFill>
                  <a:srgbClr val="003366"/>
                </a:solidFill>
              </a:defRPr>
            </a:pPr>
            <a:r>
              <a:t>Carte Stratégique Pluriannuelle</a:t>
            </a:r>
          </a:p>
        </p:txBody>
      </p:sp>
      <p:sp>
        <p:nvSpPr>
          <p:cNvPr id="3" name="Rectangle 2"/>
          <p:cNvSpPr/>
          <p:nvPr/>
        </p:nvSpPr>
        <p:spPr>
          <a:xfrm>
            <a:off x="1371600" y="914400"/>
            <a:ext cx="5029200" cy="914400"/>
          </a:xfrm>
          <a:prstGeom prst="rect">
            <a:avLst/>
          </a:prstGeom>
          <a:solidFill>
            <a:srgbClr val="66CC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 sz="1600"/>
            </a:pPr>
            <a:r>
              <a:t>Vision et Mission</a:t>
            </a:r>
          </a:p>
          <a:p>
            <a:pPr>
              <a:defRPr sz="1200">
                <a:solidFill>
                  <a:srgbClr val="000000"/>
                </a:solidFill>
              </a:defRPr>
            </a:pPr>
            <a:r>
              <a:t>Fournir une orientation claire et partagée</a:t>
            </a:r>
          </a:p>
        </p:txBody>
      </p:sp>
      <p:sp>
        <p:nvSpPr>
          <p:cNvPr id="4" name="Rectangle 3"/>
          <p:cNvSpPr/>
          <p:nvPr/>
        </p:nvSpPr>
        <p:spPr>
          <a:xfrm>
            <a:off x="1371600" y="2286000"/>
            <a:ext cx="5029200" cy="914400"/>
          </a:xfrm>
          <a:prstGeom prst="rect">
            <a:avLst/>
          </a:prstGeom>
          <a:solidFill>
            <a:srgbClr val="99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 sz="1600"/>
            </a:pPr>
            <a:r>
              <a:t>Objectifs Stratégiques</a:t>
            </a:r>
          </a:p>
          <a:p>
            <a:pPr>
              <a:defRPr sz="1200">
                <a:solidFill>
                  <a:srgbClr val="000000"/>
                </a:solidFill>
              </a:defRPr>
            </a:pPr>
            <a:r>
              <a:t>Atteindre des résultats mesurables</a:t>
            </a:r>
          </a:p>
        </p:txBody>
      </p:sp>
      <p:sp>
        <p:nvSpPr>
          <p:cNvPr id="5" name="Rectangle 4"/>
          <p:cNvSpPr/>
          <p:nvPr/>
        </p:nvSpPr>
        <p:spPr>
          <a:xfrm>
            <a:off x="1371600" y="3657600"/>
            <a:ext cx="5029200" cy="914400"/>
          </a:xfrm>
          <a:prstGeom prst="rect">
            <a:avLst/>
          </a:prstGeom>
          <a:solidFill>
            <a:srgbClr val="FFCC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 sz="1600"/>
            </a:pPr>
            <a:r>
              <a:t>Actions Clés</a:t>
            </a:r>
          </a:p>
          <a:p>
            <a:pPr>
              <a:defRPr sz="1200">
                <a:solidFill>
                  <a:srgbClr val="000000"/>
                </a:solidFill>
              </a:defRPr>
            </a:pPr>
            <a:r>
              <a:t>Mettre en œuvre des initiatives spécifiques</a:t>
            </a:r>
          </a:p>
        </p:txBody>
      </p:sp>
      <p:sp>
        <p:nvSpPr>
          <p:cNvPr id="6" name="Rectangle 5"/>
          <p:cNvSpPr/>
          <p:nvPr/>
        </p:nvSpPr>
        <p:spPr>
          <a:xfrm>
            <a:off x="1371600" y="5029200"/>
            <a:ext cx="5029200" cy="914400"/>
          </a:xfrm>
          <a:prstGeom prst="rect">
            <a:avLst/>
          </a:prstGeom>
          <a:solidFill>
            <a:srgbClr val="FF66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 sz="1600"/>
            </a:pPr>
            <a:r>
              <a:t>Indicateurs de Performance</a:t>
            </a:r>
          </a:p>
          <a:p>
            <a:pPr>
              <a:defRPr sz="1200">
                <a:solidFill>
                  <a:srgbClr val="000000"/>
                </a:solidFill>
              </a:defRPr>
            </a:pPr>
            <a:r>
              <a:t>Mesurer et suivre les progrès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b="1" sz="3200">
                <a:solidFill>
                  <a:srgbClr val="003366"/>
                </a:solidFill>
              </a:defRPr>
            </a:pPr>
            <a:r>
              <a:t>Carte Stratégique - Détails</a:t>
            </a:r>
          </a:p>
        </p:txBody>
      </p:sp>
      <p:sp>
        <p:nvSpPr>
          <p:cNvPr id="3" name="Rectangle 2"/>
          <p:cNvSpPr/>
          <p:nvPr/>
        </p:nvSpPr>
        <p:spPr>
          <a:xfrm>
            <a:off x="1371600" y="457200"/>
            <a:ext cx="5029200" cy="731520"/>
          </a:xfrm>
          <a:prstGeom prst="rect">
            <a:avLst/>
          </a:prstGeom>
          <a:solidFill>
            <a:srgbClr val="66CC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>
              <a:defRPr b="1" sz="1600"/>
            </a:pPr>
            <a:r>
              <a:t>Vision</a:t>
            </a:r>
          </a:p>
          <a:p>
            <a:pPr>
              <a:defRPr sz="1200">
                <a:solidFill>
                  <a:srgbClr val="000000"/>
                </a:solidFill>
              </a:defRPr>
            </a:pPr>
            <a:r>
              <a:t>Orienter l'organisation vers des objectifs clairs</a:t>
            </a:r>
          </a:p>
        </p:txBody>
      </p:sp>
      <p:sp>
        <p:nvSpPr>
          <p:cNvPr id="4" name="Rectangle 3"/>
          <p:cNvSpPr/>
          <p:nvPr/>
        </p:nvSpPr>
        <p:spPr>
          <a:xfrm>
            <a:off x="1371600" y="1554480"/>
            <a:ext cx="5029200" cy="731520"/>
          </a:xfrm>
          <a:prstGeom prst="rect">
            <a:avLst/>
          </a:prstGeom>
          <a:solidFill>
            <a:srgbClr val="99CC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>
              <a:defRPr b="1" sz="1600"/>
            </a:pPr>
            <a:r>
              <a:t>Mission</a:t>
            </a:r>
          </a:p>
          <a:p>
            <a:pPr>
              <a:defRPr sz="1200">
                <a:solidFill>
                  <a:srgbClr val="000000"/>
                </a:solidFill>
              </a:defRPr>
            </a:pPr>
            <a:r>
              <a:t>Définir les responsabilités fondamentales</a:t>
            </a:r>
          </a:p>
        </p:txBody>
      </p:sp>
      <p:sp>
        <p:nvSpPr>
          <p:cNvPr id="5" name="Rectangle 4"/>
          <p:cNvSpPr/>
          <p:nvPr/>
        </p:nvSpPr>
        <p:spPr>
          <a:xfrm>
            <a:off x="1371600" y="2651760"/>
            <a:ext cx="5029200" cy="731520"/>
          </a:xfrm>
          <a:prstGeom prst="rect">
            <a:avLst/>
          </a:prstGeom>
          <a:solidFill>
            <a:srgbClr val="99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>
              <a:defRPr b="1" sz="1600"/>
            </a:pPr>
            <a:r>
              <a:t>Objectifs</a:t>
            </a:r>
          </a:p>
          <a:p>
            <a:pPr>
              <a:defRPr sz="1200">
                <a:solidFill>
                  <a:srgbClr val="000000"/>
                </a:solidFill>
              </a:defRPr>
            </a:pPr>
            <a:r>
              <a:t>Fixer des cibles stratégiques</a:t>
            </a:r>
          </a:p>
        </p:txBody>
      </p:sp>
      <p:sp>
        <p:nvSpPr>
          <p:cNvPr id="6" name="Rectangle 5"/>
          <p:cNvSpPr/>
          <p:nvPr/>
        </p:nvSpPr>
        <p:spPr>
          <a:xfrm>
            <a:off x="1371600" y="3749039"/>
            <a:ext cx="5029200" cy="731520"/>
          </a:xfrm>
          <a:prstGeom prst="rect">
            <a:avLst/>
          </a:prstGeom>
          <a:solidFill>
            <a:srgbClr val="FFCC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>
              <a:defRPr b="1" sz="1600"/>
            </a:pPr>
            <a:r>
              <a:t>Actions</a:t>
            </a:r>
          </a:p>
          <a:p>
            <a:pPr>
              <a:defRPr sz="1200">
                <a:solidFill>
                  <a:srgbClr val="000000"/>
                </a:solidFill>
              </a:defRPr>
            </a:pPr>
            <a:r>
              <a:t>Implémenter des initiatives concrètes</a:t>
            </a:r>
          </a:p>
        </p:txBody>
      </p:sp>
      <p:sp>
        <p:nvSpPr>
          <p:cNvPr id="7" name="Rectangle 6"/>
          <p:cNvSpPr/>
          <p:nvPr/>
        </p:nvSpPr>
        <p:spPr>
          <a:xfrm>
            <a:off x="1371600" y="4846320"/>
            <a:ext cx="5029200" cy="731520"/>
          </a:xfrm>
          <a:prstGeom prst="rect">
            <a:avLst/>
          </a:prstGeom>
          <a:solidFill>
            <a:srgbClr val="FFB2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>
              <a:defRPr b="1" sz="1600"/>
            </a:pPr>
            <a:r>
              <a:t>Ressources</a:t>
            </a:r>
          </a:p>
          <a:p>
            <a:pPr>
              <a:defRPr sz="1200">
                <a:solidFill>
                  <a:srgbClr val="000000"/>
                </a:solidFill>
              </a:defRPr>
            </a:pPr>
            <a:r>
              <a:t>Allouer les moyens nécessaires</a:t>
            </a:r>
          </a:p>
        </p:txBody>
      </p:sp>
      <p:sp>
        <p:nvSpPr>
          <p:cNvPr id="8" name="Rectangle 7"/>
          <p:cNvSpPr/>
          <p:nvPr/>
        </p:nvSpPr>
        <p:spPr>
          <a:xfrm>
            <a:off x="1371600" y="5943600"/>
            <a:ext cx="5029200" cy="731520"/>
          </a:xfrm>
          <a:prstGeom prst="rect">
            <a:avLst/>
          </a:prstGeom>
          <a:solidFill>
            <a:srgbClr val="FF66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>
              <a:defRPr b="1" sz="1600"/>
            </a:pPr>
            <a:r>
              <a:t>Indicateurs</a:t>
            </a:r>
          </a:p>
          <a:p>
            <a:pPr>
              <a:defRPr sz="1200">
                <a:solidFill>
                  <a:srgbClr val="000000"/>
                </a:solidFill>
              </a:defRPr>
            </a:pPr>
            <a:r>
              <a:t>Suivre les performances et ajuster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400800" y="822960"/>
            <a:ext cx="0" cy="1097280"/>
          </a:xfrm>
          <a:prstGeom prst="line">
            <a:avLst/>
          </a:prstGeom>
          <a:ln w="2540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6400800" y="1920240"/>
            <a:ext cx="0" cy="1097280"/>
          </a:xfrm>
          <a:prstGeom prst="line">
            <a:avLst/>
          </a:prstGeom>
          <a:ln w="2540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6400800" y="3017520"/>
            <a:ext cx="0" cy="1097280"/>
          </a:xfrm>
          <a:prstGeom prst="line">
            <a:avLst/>
          </a:prstGeom>
          <a:ln w="2540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6400800" y="4114800"/>
            <a:ext cx="0" cy="1097280"/>
          </a:xfrm>
          <a:prstGeom prst="line">
            <a:avLst/>
          </a:prstGeom>
          <a:ln w="2540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6400800" y="5212080"/>
            <a:ext cx="0" cy="1097280"/>
          </a:xfrm>
          <a:prstGeom prst="line">
            <a:avLst/>
          </a:prstGeom>
          <a:ln w="2540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