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4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1828800"/>
          </a:xfrm>
          <a:prstGeom prst="rect">
            <a:avLst/>
          </a:prstGeom>
          <a:solidFill>
            <a:srgbClr val="003399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457200"/>
            <a:ext cx="7315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400" b="1">
                <a:solidFill>
                  <a:srgbClr val="FFFFFF"/>
                </a:solidFill>
              </a:rPr>
              <a:t>Canvas SMART Method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371600"/>
            <a:ext cx="7315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400">
                <a:solidFill>
                  <a:srgbClr val="FFFFFF"/>
                </a:solidFill>
              </a:rPr>
              <a:t>Structurez vos objectifs efficacement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Décomposez votre Objectif SMART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371600"/>
            <a:ext cx="8229600" cy="3657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>
                <a:solidFill>
                  <a:srgbClr val="000000"/>
                </a:solidFill>
              </a:rPr>
              <a:t>S - Spécifique : Définissez un objectif clair et précis.</a:t>
            </a:r>
          </a:p>
          <a:p>
            <a:r>
              <a:rPr sz="2000">
                <a:solidFill>
                  <a:srgbClr val="000000"/>
                </a:solidFill>
              </a:rPr>
              <a:t>M - Mesurable : Identifiez les métriques pour suivre les progrès.</a:t>
            </a:r>
          </a:p>
          <a:p>
            <a:r>
              <a:rPr sz="2000">
                <a:solidFill>
                  <a:srgbClr val="000000"/>
                </a:solidFill>
              </a:rPr>
              <a:t>A - Atteignable : Assurez-vous que l'objectif est réaliste.</a:t>
            </a:r>
          </a:p>
          <a:p>
            <a:r>
              <a:rPr sz="2000">
                <a:solidFill>
                  <a:srgbClr val="000000"/>
                </a:solidFill>
              </a:rPr>
              <a:t>R - Réaliste : Vérifiez la pertinence de l'objectif.</a:t>
            </a:r>
          </a:p>
          <a:p>
            <a:r>
              <a:rPr sz="2000">
                <a:solidFill>
                  <a:srgbClr val="000000"/>
                </a:solidFill>
              </a:rPr>
              <a:t>T - Temporel : Fixez une échéance.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457200"/>
            <a:ext cx="7315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600" b="1">
                <a:solidFill>
                  <a:srgbClr val="000000"/>
                </a:solidFill>
              </a:rPr>
              <a:t>Formulaire d'Objectif SMART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914400" y="1371600"/>
          <a:ext cx="7315200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7600"/>
                <a:gridCol w="3657600"/>
              </a:tblGrid>
              <a:tr h="457200">
                <a:tc>
                  <a:txBody>
                    <a:bodyPr/>
                    <a:lstStyle/>
                    <a:p>
                      <a:r>
                        <a:rPr>
                          <a:solidFill>
                            <a:srgbClr val="FFFFFF"/>
                          </a:solidFill>
                        </a:rPr>
                        <a:t>Critère</a:t>
                      </a:r>
                    </a:p>
                  </a:txBody>
                  <a:tcPr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>
                          <a:solidFill>
                            <a:srgbClr val="FFFFFF"/>
                          </a:solidFill>
                        </a:rPr>
                        <a:t>Détail</a:t>
                      </a:r>
                    </a:p>
                  </a:txBody>
                  <a:tcPr>
                    <a:solidFill>
                      <a:srgbClr val="003399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t>Spécifique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À remplir</a:t>
                      </a:r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r>
                        <a:t>Mesurable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À remplir</a:t>
                      </a:r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r>
                        <a:t>Atteignable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À remplir</a:t>
                      </a:r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r>
                        <a:t>Réaliste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À remplir</a:t>
                      </a:r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r>
                        <a:t>Temporel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À remplir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Suivi et Évaluation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371600"/>
            <a:ext cx="8229600" cy="3657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>
                <a:solidFill>
                  <a:srgbClr val="000000"/>
                </a:solidFill>
              </a:rPr>
              <a:t>1. Identifiez les indicateurs clés de performance (KPI).</a:t>
            </a:r>
          </a:p>
          <a:p>
            <a:r>
              <a:rPr sz="2000">
                <a:solidFill>
                  <a:srgbClr val="000000"/>
                </a:solidFill>
              </a:rPr>
              <a:t>2. Planifiez des points de contrôle réguliers.</a:t>
            </a:r>
          </a:p>
          <a:p>
            <a:r>
              <a:rPr sz="2000">
                <a:solidFill>
                  <a:srgbClr val="000000"/>
                </a:solidFill>
              </a:rPr>
              <a:t>3. Ajustez les stratégies en cas de dérive.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