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22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>
                <a:solidFill>
                  <a:srgbClr val="FFFFFF"/>
                </a:solidFill>
              </a:rPr>
              <a:t>Soutenance de Mémoire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463040"/>
            <a:ext cx="7315200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Titre : Transformation numérique et performance des PME françaises</a:t>
            </a:r>
          </a:p>
          <a:p>
            <a:pPr/>
            <a:r>
              <a:t>Étudiant : Antoine Lefèvre</a:t>
            </a:r>
          </a:p>
          <a:p>
            <a:pPr/>
            <a:r>
              <a:t>Université : Université Paris‑Dauphine PSL</a:t>
            </a:r>
          </a:p>
          <a:p>
            <a:pPr/>
            <a:r>
              <a:t>Directeur de mémoire : Pr. Jean‑Michel Durand</a:t>
            </a:r>
          </a:p>
          <a:p>
            <a:pPr/>
            <a:r>
              <a:t>Année universitaire : 2025‑2026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22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>
                <a:solidFill>
                  <a:srgbClr val="FFFFFF"/>
                </a:solidFill>
              </a:rPr>
              <a:t>Introduction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463040"/>
            <a:ext cx="7315200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La transformation numérique représente aujourd’hui un levier stratégique pour les entreprises.</a:t>
            </a:r>
          </a:p>
          <a:p>
            <a:pPr/>
            <a:r>
              <a:t>Les PME françaises doivent intégrer de nouvelles technologies afin d’améliorer leur compétitivité.</a:t>
            </a:r>
          </a:p>
          <a:p>
            <a:pPr/>
            <a:r>
              <a:t>Cette recherche analyse les effets de la digitalisation sur la performance organisationnelle.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22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>
                <a:solidFill>
                  <a:srgbClr val="FFFFFF"/>
                </a:solidFill>
              </a:rPr>
              <a:t>Contexte économique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463040"/>
            <a:ext cx="7315200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Les PME représentent plus de 99 % des entreprises en France.</a:t>
            </a:r>
          </a:p>
          <a:p>
            <a:pPr/>
            <a:r>
              <a:t>La transformation numérique modifie les modèles d’affaires et les méthodes de gestion.</a:t>
            </a:r>
          </a:p>
          <a:p>
            <a:pPr/>
            <a:r>
              <a:t>Les technologies digitales améliorent la communication, l’analyse de données et la productivité.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22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>
                <a:solidFill>
                  <a:srgbClr val="FFFFFF"/>
                </a:solidFill>
              </a:rPr>
              <a:t>Problématique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463040"/>
            <a:ext cx="7315200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Comment la transformation numérique influence‑t‑elle la performance des PME françaises ?</a:t>
            </a:r>
          </a:p>
          <a:p>
            <a:pPr/>
            <a:r>
              <a:t>Quels facteurs facilitent ou freinent l’adoption des technologies numériques 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22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>
                <a:solidFill>
                  <a:srgbClr val="FFFFFF"/>
                </a:solidFill>
              </a:rPr>
              <a:t>Objectif général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463040"/>
            <a:ext cx="7315200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Analyser l’impact de la digitalisation sur la performance économique et organisationnelle des PME.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22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>
                <a:solidFill>
                  <a:srgbClr val="FFFFFF"/>
                </a:solidFill>
              </a:rPr>
              <a:t>Objectifs spécifiques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463040"/>
            <a:ext cx="7315200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Identifier les technologies numériques utilisées par les PME.</a:t>
            </a:r>
          </a:p>
          <a:p>
            <a:pPr/>
            <a:r>
              <a:t>Mesurer l’impact sur la productivité et l’efficacité.</a:t>
            </a:r>
          </a:p>
          <a:p>
            <a:pPr/>
            <a:r>
              <a:t>Comprendre les obstacles à la transformation digitale.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22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>
                <a:solidFill>
                  <a:srgbClr val="FFFFFF"/>
                </a:solidFill>
              </a:rPr>
              <a:t>Processus de recherche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2377440"/>
            <a:ext cx="1645920" cy="1280160"/>
          </a:xfrm>
          <a:prstGeom prst="round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📚</a:t>
            </a:r>
          </a:p>
          <a:p>
            <a:r>
              <a:t>Revue littérature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194560" y="2377440"/>
            <a:ext cx="1645920" cy="1280160"/>
          </a:xfrm>
          <a:prstGeom prst="roundRect">
            <a:avLst/>
          </a:prstGeom>
          <a:solidFill>
            <a:srgbClr val="F08C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❓</a:t>
            </a:r>
          </a:p>
          <a:p>
            <a:r>
              <a:t>Problème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931920" y="2377440"/>
            <a:ext cx="1645920" cy="1280160"/>
          </a:xfrm>
          <a:prstGeom prst="round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🎯</a:t>
            </a:r>
          </a:p>
          <a:p>
            <a:r>
              <a:t>Objectifs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79" y="2377440"/>
            <a:ext cx="1645920" cy="1280160"/>
          </a:xfrm>
          <a:prstGeom prst="roundRect">
            <a:avLst/>
          </a:prstGeom>
          <a:solidFill>
            <a:srgbClr val="F08C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🔬</a:t>
            </a:r>
          </a:p>
          <a:p>
            <a:r>
              <a:t>Méthode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406640" y="2377440"/>
            <a:ext cx="1645920" cy="1280160"/>
          </a:xfrm>
          <a:prstGeom prst="round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📊</a:t>
            </a:r>
          </a:p>
          <a:p>
            <a:r>
              <a:t>Résultats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22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>
                <a:solidFill>
                  <a:srgbClr val="FFFFFF"/>
                </a:solidFill>
              </a:rPr>
              <a:t>Revue de littérature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463040"/>
            <a:ext cx="7315200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Les travaux de Porter (2015) montrent que l’innovation technologique améliore l’avantage compétitif.</a:t>
            </a:r>
          </a:p>
          <a:p>
            <a:pPr/>
            <a:r>
              <a:t>Bharadwaj (2013) souligne l’importance des stratégies numériques dans la performance des organisations.</a:t>
            </a:r>
          </a:p>
          <a:p>
            <a:pPr/>
            <a:r>
              <a:t>Plusieurs études européennes confirment le rôle de la digitalisation dans la croissance des PME.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22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>
                <a:solidFill>
                  <a:srgbClr val="FFFFFF"/>
                </a:solidFill>
              </a:rPr>
              <a:t>Cadre conceptuel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114800" y="1280160"/>
            <a:ext cx="1645920" cy="1280160"/>
          </a:xfrm>
          <a:prstGeom prst="round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💡</a:t>
            </a:r>
          </a:p>
          <a:p>
            <a:r>
              <a:t>Théorie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26480" y="2560320"/>
            <a:ext cx="1645920" cy="1280160"/>
          </a:xfrm>
          <a:prstGeom prst="round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🧪</a:t>
            </a:r>
          </a:p>
          <a:p>
            <a:r>
              <a:t>Expérimentation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303520" y="3840480"/>
            <a:ext cx="1645920" cy="1280160"/>
          </a:xfrm>
          <a:prstGeom prst="round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📊</a:t>
            </a:r>
          </a:p>
          <a:p>
            <a:r>
              <a:t>Données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200400" y="3840480"/>
            <a:ext cx="1645920" cy="1280160"/>
          </a:xfrm>
          <a:prstGeom prst="round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🧠</a:t>
            </a:r>
          </a:p>
          <a:p>
            <a:r>
              <a:t>Analyse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468880" y="2560320"/>
            <a:ext cx="1645920" cy="1280160"/>
          </a:xfrm>
          <a:prstGeom prst="round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✅</a:t>
            </a:r>
          </a:p>
          <a:p>
            <a:r>
              <a:t>Conclusion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22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>
                <a:solidFill>
                  <a:srgbClr val="FFFFFF"/>
                </a:solidFill>
              </a:rPr>
              <a:t>Méthodologie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463040"/>
            <a:ext cx="7315200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Approche quantitative basée sur une enquête.</a:t>
            </a:r>
          </a:p>
          <a:p>
            <a:pPr/>
            <a:r>
              <a:t>Collecte de données auprès de PME françaises.</a:t>
            </a:r>
          </a:p>
          <a:p>
            <a:pPr/>
            <a:r>
              <a:t>Analyse statistique des résultats obtenus.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22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>
                <a:solidFill>
                  <a:srgbClr val="FFFFFF"/>
                </a:solidFill>
              </a:rPr>
              <a:t>Population étudiée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463040"/>
            <a:ext cx="7315200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120 PME situées en Île‑de‑France.</a:t>
            </a:r>
          </a:p>
          <a:p>
            <a:pPr/>
            <a:r>
              <a:t>Secteurs : commerce, industrie et services.</a:t>
            </a:r>
          </a:p>
          <a:p>
            <a:pPr/>
            <a:r>
              <a:t>Dirigeants et responsables opérationnels interrogés.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22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>
                <a:solidFill>
                  <a:srgbClr val="FFFFFF"/>
                </a:solidFill>
              </a:rPr>
              <a:t>Collecte des données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463040"/>
            <a:ext cx="7315200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Questionnaire structuré envoyé aux dirigeants.</a:t>
            </a:r>
          </a:p>
          <a:p>
            <a:pPr/>
            <a:r>
              <a:t>Entretiens semi‑directifs complémentaires.</a:t>
            </a:r>
          </a:p>
          <a:p>
            <a:pPr/>
            <a:r>
              <a:t>Analyse des données organisationnelles.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22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>
                <a:solidFill>
                  <a:srgbClr val="FFFFFF"/>
                </a:solidFill>
              </a:rPr>
              <a:t>Outils d’analyse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463040"/>
            <a:ext cx="7315200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Analyse statistique réalisée avec Excel et SPSS.</a:t>
            </a:r>
          </a:p>
          <a:p>
            <a:pPr/>
            <a:r>
              <a:t>Analyse descriptive et corrélationnelle.</a:t>
            </a:r>
          </a:p>
          <a:p>
            <a:pPr/>
            <a:r>
              <a:t>Interprétation des résultats selon les théories de management.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22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>
                <a:solidFill>
                  <a:srgbClr val="FFFFFF"/>
                </a:solidFill>
              </a:rPr>
              <a:t>Résultats clés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0" y="2377440"/>
            <a:ext cx="1828800" cy="1463040"/>
          </a:xfrm>
          <a:prstGeom prst="rect">
            <a:avLst/>
          </a:prstGeom>
          <a:solidFill>
            <a:srgbClr val="F08C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📈</a:t>
            </a:r>
          </a:p>
          <a:p>
            <a:r>
              <a:t>+25% productivité</a:t>
            </a:r>
          </a:p>
        </p:txBody>
      </p:sp>
      <p:sp>
        <p:nvSpPr>
          <p:cNvPr id="5" name="Rectangle 4"/>
          <p:cNvSpPr/>
          <p:nvPr/>
        </p:nvSpPr>
        <p:spPr>
          <a:xfrm>
            <a:off x="2926080" y="2377440"/>
            <a:ext cx="1828800" cy="1463040"/>
          </a:xfrm>
          <a:prstGeom prst="rect">
            <a:avLst/>
          </a:prstGeom>
          <a:solidFill>
            <a:srgbClr val="F08C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⚙️</a:t>
            </a:r>
          </a:p>
          <a:p>
            <a:r>
              <a:t>Automatisation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4937760" y="2377440"/>
            <a:ext cx="1828800" cy="1463040"/>
          </a:xfrm>
          <a:prstGeom prst="rect">
            <a:avLst/>
          </a:prstGeom>
          <a:solidFill>
            <a:srgbClr val="F08C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💻</a:t>
            </a:r>
          </a:p>
          <a:p>
            <a:r>
              <a:t>Adoption ERP</a:t>
            </a:r>
          </a:p>
        </p:txBody>
      </p:sp>
      <p:sp>
        <p:nvSpPr>
          <p:cNvPr id="7" name="Rectangle 6"/>
          <p:cNvSpPr/>
          <p:nvPr/>
        </p:nvSpPr>
        <p:spPr>
          <a:xfrm>
            <a:off x="6949440" y="2377440"/>
            <a:ext cx="1828800" cy="1463040"/>
          </a:xfrm>
          <a:prstGeom prst="rect">
            <a:avLst/>
          </a:prstGeom>
          <a:solidFill>
            <a:srgbClr val="F08C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📊</a:t>
            </a:r>
          </a:p>
          <a:p>
            <a:r>
              <a:t>Décision data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22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>
                <a:solidFill>
                  <a:srgbClr val="FFFFFF"/>
                </a:solidFill>
              </a:rPr>
              <a:t>Analyse des résultats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463040"/>
            <a:ext cx="7315200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Les entreprises digitalisées montrent une amélioration de la productivité.</a:t>
            </a:r>
          </a:p>
          <a:p>
            <a:pPr/>
            <a:r>
              <a:t>L’automatisation réduit les coûts opérationnels.</a:t>
            </a:r>
          </a:p>
          <a:p>
            <a:pPr/>
            <a:r>
              <a:t>L’utilisation des données améliore la prise de décision stratégique.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22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>
                <a:solidFill>
                  <a:srgbClr val="FFFFFF"/>
                </a:solidFill>
              </a:rPr>
              <a:t>Discussion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463040"/>
            <a:ext cx="7315200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Les résultats confirment les conclusions de plusieurs études internationales.</a:t>
            </a:r>
          </a:p>
          <a:p>
            <a:pPr/>
            <a:r>
              <a:t>La transformation numérique apparaît comme un facteur majeur de compétitivité.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22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>
                <a:solidFill>
                  <a:srgbClr val="FFFFFF"/>
                </a:solidFill>
              </a:rPr>
              <a:t>Limites de la recherche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463040"/>
            <a:ext cx="7315200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Échantillon limité à une région française.</a:t>
            </a:r>
          </a:p>
          <a:p>
            <a:pPr/>
            <a:r>
              <a:t>Données reposant en partie sur des déclarations des dirigeants.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22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>
                <a:solidFill>
                  <a:srgbClr val="FFFFFF"/>
                </a:solidFill>
              </a:rPr>
              <a:t>Recommandations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463040"/>
            <a:ext cx="7315200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Développer la formation numérique dans les PME.</a:t>
            </a:r>
          </a:p>
          <a:p>
            <a:pPr/>
            <a:r>
              <a:t>Renforcer les politiques publiques de soutien à la digitalisation.</a:t>
            </a:r>
          </a:p>
          <a:p>
            <a:pPr/>
            <a:r>
              <a:t>Encourager l’investissement dans les technologies digitales.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22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>
                <a:solidFill>
                  <a:srgbClr val="FFFFFF"/>
                </a:solidFill>
              </a:rPr>
              <a:t>Perspectives de recherche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463040"/>
            <a:ext cx="7315200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Étendre l’étude à d’autres régions françaises.</a:t>
            </a:r>
          </a:p>
          <a:p>
            <a:pPr/>
            <a:r>
              <a:t>Comparer les PME françaises avec celles d’autres pays européens.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22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>
                <a:solidFill>
                  <a:srgbClr val="FFFFFF"/>
                </a:solidFill>
              </a:rPr>
              <a:t>Conclusion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463040"/>
            <a:ext cx="7315200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La transformation numérique constitue un levier essentiel de performance.</a:t>
            </a:r>
          </a:p>
          <a:p>
            <a:pPr/>
            <a:r>
              <a:t>Les PME qui adoptent ces technologies gagnent en compétitivité et en innovation.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22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>
                <a:solidFill>
                  <a:srgbClr val="FFFFFF"/>
                </a:solidFill>
              </a:rPr>
              <a:t>Remerciements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463040"/>
            <a:ext cx="7315200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Je remercie mon directeur de mémoire Pr. Jean‑Michel Durand.</a:t>
            </a:r>
          </a:p>
          <a:p>
            <a:pPr/>
            <a:r>
              <a:t>Je remercie également l’ensemble des PME ayant participé à l’étude.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22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>
                <a:solidFill>
                  <a:srgbClr val="FFFFFF"/>
                </a:solidFill>
              </a:rPr>
              <a:t>Questions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463040"/>
            <a:ext cx="7315200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Merci pour votre attention.</a:t>
            </a:r>
          </a:p>
          <a:p>
            <a:pPr/>
            <a:r>
              <a:t>Je suis à votre disposition pour répondre à vos questions.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