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C3E5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1440000"/>
            <a:ext cx="7200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800"/>
              </a:lnSpc>
              <a:defRPr sz="4000" b="1">
                <a:solidFill>
                  <a:srgbClr val="FFFFFF"/>
                </a:solidFill>
              </a:defRPr>
            </a:pPr>
            <a:r>
              <a:rPr sz="2000">
                <a:latin typeface="Calibri"/>
              </a:rPr>
              <a:t>Projet Professionnel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0000" y="2160000"/>
            <a:ext cx="7200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800"/>
              </a:lnSpc>
              <a:defRPr sz="2800">
                <a:solidFill>
                  <a:srgbClr val="C8C8C8"/>
                </a:solidFill>
              </a:defRPr>
            </a:pPr>
            <a:r>
              <a:rPr sz="2000">
                <a:latin typeface="Calibri"/>
              </a:rPr>
              <a:t>Technicien en Maintenance Industrielle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CF0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0000" y="360000"/>
            <a:ext cx="8640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800"/>
              </a:lnSpc>
              <a:defRPr sz="3200" b="1">
                <a:solidFill>
                  <a:srgbClr val="2C3E50"/>
                </a:solidFill>
              </a:defRPr>
            </a:pPr>
            <a:r>
              <a:rPr sz="2000">
                <a:latin typeface="Calibri"/>
              </a:rPr>
              <a:t>Présentation du métier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0000" y="1440000"/>
            <a:ext cx="8640000" cy="1440000"/>
          </a:xfrm>
          <a:prstGeom prst="rect">
            <a:avLst/>
          </a:prstGeom>
          <a:noFill/>
        </p:spPr>
        <p:txBody>
          <a:bodyPr wrap="square" anchor="t" bIns="72000" tIns="72000">
            <a:noAutofit/>
          </a:bodyPr>
          <a:lstStyle/>
          <a:p>
            <a:pPr algn="l">
              <a:lnSpc>
                <a:spcPts val="2800"/>
              </a:lnSpc>
              <a:defRPr sz="2000"/>
            </a:pPr>
          </a:p>
          <a:p>
            <a:pPr>
              <a:defRPr sz="2000">
                <a:latin typeface="Calibri"/>
              </a:defRPr>
            </a:pPr>
            <a:r>
              <a:t>Le technicien de maintenance industrielle veille au bon fonctionnement des équipements de production.</a:t>
            </a:r>
          </a:p>
          <a:p>
            <a:pPr>
              <a:defRPr sz="2000">
                <a:latin typeface="Calibri"/>
              </a:defRPr>
            </a:pPr>
            <a:r>
              <a:t>Il réalise des interventions de maintenance préventive et corrective.</a:t>
            </a:r>
          </a:p>
          <a:p>
            <a:pPr>
              <a:defRPr sz="2000">
                <a:latin typeface="Calibri"/>
              </a:defRPr>
            </a:pPr>
            <a:r>
              <a:t>Il participe activement à l'amélioration continue des processus industriels.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20000" y="3060000"/>
          <a:ext cx="7920000" cy="18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000"/>
                <a:gridCol w="3960000"/>
              </a:tblGrid>
              <a:tr h="450000"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Activité</a:t>
                      </a:r>
                    </a:p>
                  </a:txBody>
                  <a:tcPr>
                    <a:solidFill>
                      <a:srgbClr val="BDC3C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Description</a:t>
                      </a:r>
                    </a:p>
                  </a:txBody>
                  <a:tcPr>
                    <a:solidFill>
                      <a:srgbClr val="BDC3C7"/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500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500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BDC3C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0000" y="360000"/>
            <a:ext cx="8640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800"/>
              </a:lnSpc>
              <a:defRPr sz="3200" b="1">
                <a:solidFill>
                  <a:srgbClr val="2C3E50"/>
                </a:solidFill>
              </a:defRPr>
            </a:pPr>
            <a:r>
              <a:rPr sz="2000">
                <a:latin typeface="Calibri"/>
              </a:rPr>
              <a:t>Parcours de formation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20000" y="1440000"/>
          <a:ext cx="8640000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000"/>
                <a:gridCol w="2880000"/>
                <a:gridCol w="2880000"/>
              </a:tblGrid>
              <a:tr h="4320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Année</a:t>
                      </a:r>
                    </a:p>
                  </a:txBody>
                  <a:tcPr>
                    <a:solidFill>
                      <a:srgbClr val="A0A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Établissement</a:t>
                      </a:r>
                    </a:p>
                  </a:txBody>
                  <a:tcPr>
                    <a:solidFill>
                      <a:srgbClr val="A0A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Diplôme</a:t>
                      </a:r>
                    </a:p>
                  </a:txBody>
                  <a:tcPr>
                    <a:solidFill>
                      <a:srgbClr val="A0A0A0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FE6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0000" y="360000"/>
            <a:ext cx="8640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800"/>
              </a:lnSpc>
              <a:defRPr sz="3200" b="1">
                <a:solidFill>
                  <a:srgbClr val="2C3E50"/>
                </a:solidFill>
              </a:defRPr>
            </a:pPr>
            <a:r>
              <a:rPr sz="2000">
                <a:latin typeface="Calibri"/>
              </a:rPr>
              <a:t>Compétences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20000" y="1440000"/>
          <a:ext cx="8640000" cy="28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000"/>
                <a:gridCol w="4320000"/>
              </a:tblGrid>
              <a:tr h="4800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Type</a:t>
                      </a:r>
                    </a:p>
                  </a:txBody>
                  <a:tcPr>
                    <a:solidFill>
                      <a:srgbClr val="A0A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Compétence</a:t>
                      </a:r>
                    </a:p>
                  </a:txBody>
                  <a:tcPr>
                    <a:solidFill>
                      <a:srgbClr val="A0A0A0"/>
                    </a:solidFill>
                  </a:tcPr>
                </a:tc>
              </a:tr>
              <a:tr h="480000">
                <a:tc>
                  <a:txBody>
                    <a:bodyPr/>
                    <a:lstStyle/>
                    <a:p>
                      <a:r>
                        <a:t>Techniques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80000">
                <a:tc>
                  <a:txBody>
                    <a:bodyPr/>
                    <a:lstStyle/>
                    <a:p>
                      <a:r>
                        <a:t>Techniques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80000">
                <a:tc>
                  <a:txBody>
                    <a:bodyPr/>
                    <a:lstStyle/>
                    <a:p>
                      <a:r>
                        <a:t>Techniques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80000">
                <a:tc>
                  <a:txBody>
                    <a:bodyPr/>
                    <a:lstStyle/>
                    <a:p>
                      <a:r>
                        <a:t>Comportementales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80000">
                <a:tc>
                  <a:txBody>
                    <a:bodyPr/>
                    <a:lstStyle/>
                    <a:p>
                      <a:r>
                        <a:t>Comportementales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AED6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0000" y="360000"/>
            <a:ext cx="8640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800"/>
              </a:lnSpc>
              <a:defRPr sz="3200" b="1">
                <a:solidFill>
                  <a:srgbClr val="2C3E50"/>
                </a:solidFill>
              </a:defRPr>
            </a:pPr>
            <a:r>
              <a:rPr sz="2000">
                <a:latin typeface="Calibri"/>
              </a:rPr>
              <a:t>Expériences professionnelles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20000" y="1440000"/>
          <a:ext cx="8640000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000"/>
                <a:gridCol w="2880000"/>
                <a:gridCol w="2880000"/>
              </a:tblGrid>
              <a:tr h="4320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Entreprise</a:t>
                      </a:r>
                    </a:p>
                  </a:txBody>
                  <a:tcPr>
                    <a:solidFill>
                      <a:srgbClr val="A0A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Période</a:t>
                      </a:r>
                    </a:p>
                  </a:txBody>
                  <a:tcPr>
                    <a:solidFill>
                      <a:srgbClr val="A0A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Missions</a:t>
                      </a:r>
                    </a:p>
                  </a:txBody>
                  <a:tcPr>
                    <a:solidFill>
                      <a:srgbClr val="A0A0A0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A9CCE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0000" y="360000"/>
            <a:ext cx="8640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800"/>
              </a:lnSpc>
              <a:defRPr sz="3200" b="1">
                <a:solidFill>
                  <a:srgbClr val="2C3E50"/>
                </a:solidFill>
              </a:defRPr>
            </a:pPr>
            <a:r>
              <a:rPr sz="2000">
                <a:latin typeface="Calibri"/>
              </a:rPr>
              <a:t>Objectifs professionnels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0000" y="1440000"/>
            <a:ext cx="8640000" cy="3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800"/>
              </a:lnSpc>
              <a:defRPr sz="2000"/>
            </a:pPr>
            <a:r>
              <a:rPr sz="2000">
                <a:latin typeface="Calibri"/>
              </a:rPr>
              <a:t>À court terme :</a:t>
            </a:r>
          </a:p>
          <a:p>
            <a:pPr algn="l">
              <a:lnSpc>
                <a:spcPts val="2800"/>
              </a:lnSpc>
            </a:pPr>
          </a:p>
          <a:p>
            <a:pPr algn="l">
              <a:lnSpc>
                <a:spcPts val="2800"/>
              </a:lnSpc>
            </a:pPr>
            <a:r>
              <a:rPr sz="2000">
                <a:latin typeface="Calibri"/>
              </a:rPr>
              <a:t>À long terme 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85C1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0000" y="360000"/>
            <a:ext cx="8640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800"/>
              </a:lnSpc>
              <a:defRPr sz="3200" b="1">
                <a:solidFill>
                  <a:srgbClr val="2C3E50"/>
                </a:solidFill>
              </a:defRPr>
            </a:pPr>
            <a:r>
              <a:rPr sz="2000">
                <a:latin typeface="Calibri"/>
              </a:rPr>
              <a:t>Plan d’évolution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0000" y="1440000"/>
            <a:ext cx="8640000" cy="3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lnSpc>
                <a:spcPts val="2800"/>
              </a:lnSpc>
            </a:pPr>
          </a:p>
          <a:p>
            <a:pPr algn="l">
              <a:lnSpc>
                <a:spcPts val="2800"/>
              </a:lnSpc>
              <a:defRPr sz="2000"/>
            </a:pPr>
            <a:r>
              <a:rPr sz="2000">
                <a:latin typeface="Calibri"/>
              </a:rPr>
              <a:t>1. Technicien débutant</a:t>
            </a:r>
          </a:p>
          <a:p>
            <a:pPr algn="l">
              <a:lnSpc>
                <a:spcPts val="2800"/>
              </a:lnSpc>
              <a:defRPr sz="2000"/>
            </a:pPr>
            <a:r>
              <a:rPr sz="2000">
                <a:latin typeface="Calibri"/>
              </a:rPr>
              <a:t>2. Technicien confirmé</a:t>
            </a:r>
          </a:p>
          <a:p>
            <a:pPr algn="l">
              <a:lnSpc>
                <a:spcPts val="2800"/>
              </a:lnSpc>
              <a:defRPr sz="2000"/>
            </a:pPr>
            <a:r>
              <a:rPr sz="2000">
                <a:latin typeface="Calibri"/>
              </a:rPr>
              <a:t>3. Responsable maintenance</a:t>
            </a:r>
          </a:p>
          <a:p>
            <a:pPr algn="l">
              <a:lnSpc>
                <a:spcPts val="2800"/>
              </a:lnSpc>
              <a:defRPr sz="2000"/>
            </a:pPr>
            <a:r>
              <a:rPr sz="2000">
                <a:latin typeface="Calibri"/>
              </a:rPr>
              <a:t>4. Chef de service technique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DAD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0000" y="360000"/>
            <a:ext cx="8640000" cy="720000"/>
          </a:xfrm>
          <a:prstGeom prst="rect">
            <a:avLst/>
          </a:prstGeom>
          <a:noFill/>
        </p:spPr>
        <p:txBody>
          <a:bodyPr wrap="square" bIns="72000" tIns="72000" anchor="t">
            <a:noAutofit/>
          </a:bodyPr>
          <a:lstStyle/>
          <a:p>
            <a:pPr algn="l">
              <a:lnSpc>
                <a:spcPts val="2800"/>
              </a:lnSpc>
              <a:defRPr sz="3200" b="1">
                <a:solidFill>
                  <a:srgbClr val="2C3E50"/>
                </a:solidFill>
              </a:defRPr>
            </a:pPr>
          </a:p>
          <a:p>
            <a:pPr>
              <a:defRPr sz="2000">
                <a:latin typeface="Calibri"/>
              </a:defRPr>
            </a:pPr>
            <a:r>
              <a:t>Ce projet professionnel s'inscrit dans une démarche réfléchie et motivée.</a:t>
            </a:r>
          </a:p>
          <a:p>
            <a:pPr>
              <a:defRPr sz="2000">
                <a:latin typeface="Calibri"/>
              </a:defRPr>
            </a:pPr>
            <a:r>
              <a:t>Je suis prêt à m'investir pleinement pour atteindre mes objectifs professionnels.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0000" y="1440000"/>
            <a:ext cx="8640000" cy="2160000"/>
          </a:xfrm>
          <a:prstGeom prst="rect">
            <a:avLst/>
          </a:prstGeom>
          <a:noFill/>
        </p:spPr>
        <p:txBody>
          <a:bodyPr wrap="square" bIns="72000" tIns="72000" anchor="t">
            <a:noAutofit/>
          </a:bodyPr>
          <a:lstStyle/>
          <a:p>
            <a:pPr algn="l">
              <a:lnSpc>
                <a:spcPts val="2800"/>
              </a:lnSpc>
            </a:pPr>
          </a:p>
          <a:p>
            <a:pPr>
              <a:defRPr sz="2000">
                <a:latin typeface="Calibri"/>
              </a:defRPr>
            </a:pPr>
            <a:r>
              <a:t>Ce projet professionnel s'inscrit dans une démarche réfléchie et motivée.</a:t>
            </a:r>
          </a:p>
          <a:p>
            <a:pPr>
              <a:defRPr sz="2000">
                <a:latin typeface="Calibri"/>
              </a:defRPr>
            </a:pPr>
            <a:r>
              <a:t>Je suis prêt à m'investir pleinement pour atteindre mes objectifs professionnels.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