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400" b="1">
                <a:solidFill>
                  <a:srgbClr val="0066CC"/>
                </a:solidFill>
              </a:defRPr>
            </a:pPr>
            <a:r>
              <a:t>Projet Professionnel : Analyste Financier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572000"/>
            <a:ext cx="9144000" cy="685800"/>
          </a:xfrm>
          <a:prstGeom prst="rect">
            <a:avLst/>
          </a:prstGeom>
          <a:solidFill>
            <a:srgbClr val="0066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Projet Professionnel : Analyste Financier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Objectifs de Carrière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</a:p>
          <a:p>
            <a:pPr>
              <a:defRPr sz="2000">
                <a:solidFill>
                  <a:srgbClr val="CC0066"/>
                </a:solidFill>
              </a:defRPr>
            </a:pPr>
            <a:r>
              <a:t>- Court Terme (1-2 ans) :</a:t>
            </a:r>
          </a:p>
          <a:p>
            <a:pPr>
              <a:defRPr sz="2000"/>
            </a:pPr>
            <a:r>
              <a:t>  • Obtenir un poste d'analyste financier junior</a:t>
            </a:r>
          </a:p>
          <a:p>
            <a:pPr>
              <a:defRPr sz="2000"/>
            </a:pPr>
            <a:r>
              <a:t>  • Passer le niveau 1 de la certification CFA</a:t>
            </a:r>
          </a:p>
          <a:p>
            <a:pPr>
              <a:defRPr sz="2000"/>
            </a:pPr>
            <a:r>
              <a:t>  </a:t>
            </a:r>
          </a:p>
          <a:p>
            <a:pPr>
              <a:defRPr sz="2000">
                <a:solidFill>
                  <a:srgbClr val="0066CC"/>
                </a:solidFill>
              </a:defRPr>
            </a:pPr>
            <a:r>
              <a:t>- Moyen Terme (3-5 ans) :</a:t>
            </a:r>
          </a:p>
          <a:p>
            <a:pPr>
              <a:defRPr sz="2000"/>
            </a:pPr>
            <a:r>
              <a:t>  • Évoluer vers un poste d'analyste financier senior</a:t>
            </a:r>
          </a:p>
          <a:p>
            <a:pPr>
              <a:defRPr sz="2000"/>
            </a:pPr>
            <a:r>
              <a:t>  • Obtenir les niveaux 2 et 3 de la certification CFA</a:t>
            </a:r>
          </a:p>
          <a:p>
            <a:pPr>
              <a:defRPr sz="2000"/>
            </a:pPr>
            <a:r>
              <a:t>  </a:t>
            </a:r>
          </a:p>
          <a:p>
            <a:pPr>
              <a:defRPr sz="2000">
                <a:solidFill>
                  <a:srgbClr val="FFCC00"/>
                </a:solidFill>
              </a:defRPr>
            </a:pPr>
            <a:r>
              <a:t>- Long Terme (5-10 ans) :</a:t>
            </a:r>
          </a:p>
          <a:p>
            <a:pPr>
              <a:defRPr sz="2000"/>
            </a:pPr>
            <a:r>
              <a:t>  • Accéder à un poste de gestionnaire de portefeuille ou directeur financier</a:t>
            </a:r>
          </a:p>
          <a:p>
            <a:pPr>
              <a:defRPr sz="2000"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Compétences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</a:p>
          <a:p>
            <a:pPr>
              <a:defRPr sz="2000"/>
            </a:pPr>
            <a:r>
              <a:t>- Analyse des états financiers</a:t>
            </a:r>
          </a:p>
          <a:p>
            <a:pPr>
              <a:defRPr sz="2000"/>
            </a:pPr>
            <a:r>
              <a:t>- Modélisation financière avec Excel</a:t>
            </a:r>
          </a:p>
          <a:p>
            <a:pPr>
              <a:defRPr sz="2000"/>
            </a:pPr>
            <a:r>
              <a:t>- Connaissance des outils financiers (Bloomberg, Reuters)</a:t>
            </a:r>
          </a:p>
          <a:p>
            <a:pPr>
              <a:defRPr sz="2000"/>
            </a:pPr>
            <a:r>
              <a:t>- Programmation financière (Python, R)</a:t>
            </a:r>
          </a:p>
          <a:p>
            <a:pPr>
              <a:defRPr sz="2000"/>
            </a:pPr>
          </a:p>
        </p:txBody>
      </p:sp>
      <p:sp>
        <p:nvSpPr>
          <p:cNvPr id="4" name="Rectangle 3"/>
          <p:cNvSpPr/>
          <p:nvPr/>
        </p:nvSpPr>
        <p:spPr>
          <a:xfrm>
            <a:off x="457200" y="4114800"/>
            <a:ext cx="8229600" cy="685800"/>
          </a:xfrm>
          <a:prstGeom prst="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Développement des Compétences Techniques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Expérience Professionnelle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09600">
                <a:tc>
                  <a:txBody>
                    <a:bodyPr/>
                    <a:lstStyle/>
                    <a:p>
                      <a:pPr>
                        <a:defRPr b="1" sz="1800">
                          <a:solidFill>
                            <a:srgbClr val="FFFFFF"/>
                          </a:solidFill>
                        </a:defRPr>
                      </a:pPr>
                      <a:r>
                        <a:t>Année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800">
                          <a:solidFill>
                            <a:srgbClr val="FFFFFF"/>
                          </a:solidFill>
                        </a:defRPr>
                      </a:pPr>
                      <a:r>
                        <a:t>Entreprise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800">
                          <a:solidFill>
                            <a:srgbClr val="FFFFFF"/>
                          </a:solidFill>
                        </a:defRPr>
                      </a:pPr>
                      <a:r>
                        <a:t>Poste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Nom de l'entreprise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Analyste Financier Junior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2023-2025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Nom de l'entreprise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Analyste Financier Senior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Plan de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</a:p>
          <a:p>
            <a:pPr>
              <a:defRPr sz="2000"/>
            </a:pPr>
            <a:r>
              <a:t>- CFA Niveau 1 : 2023-2024</a:t>
            </a:r>
          </a:p>
          <a:p>
            <a:pPr>
              <a:defRPr sz="2000"/>
            </a:pPr>
            <a:r>
              <a:t>- Modélisation financière avancée : 2024</a:t>
            </a:r>
          </a:p>
          <a:p>
            <a:pPr>
              <a:defRPr sz="2000"/>
            </a:pPr>
            <a:r>
              <a:t>- Analyse des risques financiers : 2025</a:t>
            </a:r>
          </a:p>
          <a:p>
            <a:pPr>
              <a:defRPr sz="2000"/>
            </a:pPr>
          </a:p>
        </p:txBody>
      </p:sp>
      <p:sp>
        <p:nvSpPr>
          <p:cNvPr id="4" name="Rounded Rectangle 3"/>
          <p:cNvSpPr/>
          <p:nvPr/>
        </p:nvSpPr>
        <p:spPr>
          <a:xfrm>
            <a:off x="457200" y="4114800"/>
            <a:ext cx="8229600" cy="685800"/>
          </a:xfrm>
          <a:prstGeom prst="roundRect">
            <a:avLst/>
          </a:prstGeom>
          <a:solidFill>
            <a:srgbClr val="0066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Plan de Formation Continue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